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3"/>
  </p:sldMasterIdLst>
  <p:notesMasterIdLst>
    <p:notesMasterId r:id="rId25"/>
  </p:notesMasterIdLst>
  <p:sldIdLst>
    <p:sldId id="256" r:id="rId4"/>
    <p:sldId id="277" r:id="rId5"/>
    <p:sldId id="257" r:id="rId6"/>
    <p:sldId id="274" r:id="rId7"/>
    <p:sldId id="258" r:id="rId8"/>
    <p:sldId id="259" r:id="rId9"/>
    <p:sldId id="260" r:id="rId10"/>
    <p:sldId id="261" r:id="rId11"/>
    <p:sldId id="262" r:id="rId12"/>
    <p:sldId id="263" r:id="rId13"/>
    <p:sldId id="276" r:id="rId14"/>
    <p:sldId id="265" r:id="rId15"/>
    <p:sldId id="266" r:id="rId16"/>
    <p:sldId id="267" r:id="rId17"/>
    <p:sldId id="268" r:id="rId18"/>
    <p:sldId id="269" r:id="rId19"/>
    <p:sldId id="270" r:id="rId20"/>
    <p:sldId id="271" r:id="rId21"/>
    <p:sldId id="275" r:id="rId22"/>
    <p:sldId id="273" r:id="rId23"/>
    <p:sldId id="272"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A2026-363E-4325-A7A2-E9B875F7FF99}" v="3" dt="2024-04-15T17:08:57.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9225" autoAdjust="0"/>
  </p:normalViewPr>
  <p:slideViewPr>
    <p:cSldViewPr snapToGrid="0">
      <p:cViewPr varScale="1">
        <p:scale>
          <a:sx n="43" d="100"/>
          <a:sy n="43" d="100"/>
        </p:scale>
        <p:origin x="3192" y="48"/>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userId="71d206b6-be57-48f9-82d6-eb542c4c0c83" providerId="ADAL" clId="{D8B0444D-1C1F-4208-B976-EDE3476E2694}"/>
    <pc:docChg chg="modSld">
      <pc:chgData name="Admin" userId="71d206b6-be57-48f9-82d6-eb542c4c0c83" providerId="ADAL" clId="{D8B0444D-1C1F-4208-B976-EDE3476E2694}" dt="2024-04-15T18:57:38.141" v="30" actId="20577"/>
      <pc:docMkLst>
        <pc:docMk/>
      </pc:docMkLst>
      <pc:sldChg chg="modNotesTx">
        <pc:chgData name="Admin" userId="71d206b6-be57-48f9-82d6-eb542c4c0c83" providerId="ADAL" clId="{D8B0444D-1C1F-4208-B976-EDE3476E2694}" dt="2024-04-15T18:57:38.141" v="30" actId="20577"/>
        <pc:sldMkLst>
          <pc:docMk/>
          <pc:sldMk cId="2920852907" sldId="2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21186-BC95-4E2B-A8FB-269F51106823}" type="doc">
      <dgm:prSet loTypeId="urn:microsoft.com/office/officeart/2009/layout/CircleArrowProcess" loCatId="process" qsTypeId="urn:microsoft.com/office/officeart/2005/8/quickstyle/3d2" qsCatId="3D" csTypeId="urn:microsoft.com/office/officeart/2005/8/colors/colorful3" csCatId="colorful" phldr="1"/>
      <dgm:spPr/>
      <dgm:t>
        <a:bodyPr/>
        <a:lstStyle/>
        <a:p>
          <a:endParaRPr lang="en-US"/>
        </a:p>
      </dgm:t>
    </dgm:pt>
    <dgm:pt modelId="{DB148AD2-6D49-496E-9A53-40982111F235}">
      <dgm:prSet phldrT="[Text]"/>
      <dgm:spPr/>
      <dgm:t>
        <a:bodyPr/>
        <a:lstStyle/>
        <a:p>
          <a:r>
            <a:rPr lang="en-US" dirty="0"/>
            <a:t>Petition</a:t>
          </a:r>
        </a:p>
      </dgm:t>
    </dgm:pt>
    <dgm:pt modelId="{1ED87439-CFB5-47AE-B435-EA2BA2F2137E}" type="parTrans" cxnId="{BFE6C813-FEE1-4E89-A9CD-D988526265CA}">
      <dgm:prSet/>
      <dgm:spPr/>
      <dgm:t>
        <a:bodyPr/>
        <a:lstStyle/>
        <a:p>
          <a:endParaRPr lang="en-US"/>
        </a:p>
      </dgm:t>
    </dgm:pt>
    <dgm:pt modelId="{6B5B1314-4027-468A-B92F-889350D82D30}" type="sibTrans" cxnId="{BFE6C813-FEE1-4E89-A9CD-D988526265CA}">
      <dgm:prSet/>
      <dgm:spPr/>
      <dgm:t>
        <a:bodyPr/>
        <a:lstStyle/>
        <a:p>
          <a:endParaRPr lang="en-US"/>
        </a:p>
      </dgm:t>
    </dgm:pt>
    <dgm:pt modelId="{E6E35F17-35D7-4809-A81F-828B6A47FA2A}">
      <dgm:prSet phldrT="[Text]"/>
      <dgm:spPr/>
      <dgm:t>
        <a:bodyPr/>
        <a:lstStyle/>
        <a:p>
          <a:r>
            <a:rPr lang="en-US" dirty="0"/>
            <a:t>Candidate Assessment</a:t>
          </a:r>
        </a:p>
      </dgm:t>
    </dgm:pt>
    <dgm:pt modelId="{854D3C54-24E9-4AF3-849D-111C64BF7A70}" type="parTrans" cxnId="{3B362FEB-CD9B-4841-A14D-4A6A549B916E}">
      <dgm:prSet/>
      <dgm:spPr/>
      <dgm:t>
        <a:bodyPr/>
        <a:lstStyle/>
        <a:p>
          <a:endParaRPr lang="en-US"/>
        </a:p>
      </dgm:t>
    </dgm:pt>
    <dgm:pt modelId="{5556C758-41E1-48BE-BC2D-060AC8EDB78F}" type="sibTrans" cxnId="{3B362FEB-CD9B-4841-A14D-4A6A549B916E}">
      <dgm:prSet/>
      <dgm:spPr/>
      <dgm:t>
        <a:bodyPr/>
        <a:lstStyle/>
        <a:p>
          <a:endParaRPr lang="en-US"/>
        </a:p>
      </dgm:t>
    </dgm:pt>
    <dgm:pt modelId="{3BEB56F4-E61A-4F2A-AB0D-4BECBBA9D196}">
      <dgm:prSet phldrT="[Text]"/>
      <dgm:spPr/>
      <dgm:t>
        <a:bodyPr/>
        <a:lstStyle/>
        <a:p>
          <a:r>
            <a:rPr lang="en-US" dirty="0"/>
            <a:t>Status Review</a:t>
          </a:r>
        </a:p>
      </dgm:t>
    </dgm:pt>
    <dgm:pt modelId="{AC1BF1ED-DC5C-4CFE-A481-88315D8C54EA}" type="parTrans" cxnId="{1A8C359A-568C-4373-A538-B6AA45158624}">
      <dgm:prSet/>
      <dgm:spPr/>
      <dgm:t>
        <a:bodyPr/>
        <a:lstStyle/>
        <a:p>
          <a:endParaRPr lang="en-US"/>
        </a:p>
      </dgm:t>
    </dgm:pt>
    <dgm:pt modelId="{493594E3-174E-4C05-9D9B-8C5E2328F413}" type="sibTrans" cxnId="{1A8C359A-568C-4373-A538-B6AA45158624}">
      <dgm:prSet/>
      <dgm:spPr/>
      <dgm:t>
        <a:bodyPr/>
        <a:lstStyle/>
        <a:p>
          <a:endParaRPr lang="en-US"/>
        </a:p>
      </dgm:t>
    </dgm:pt>
    <dgm:pt modelId="{14A283C9-16FB-48AB-BFFD-D73F255C7EB1}">
      <dgm:prSet phldrT="[Text]"/>
      <dgm:spPr/>
      <dgm:t>
        <a:bodyPr/>
        <a:lstStyle/>
        <a:p>
          <a:r>
            <a:rPr lang="en-US" dirty="0"/>
            <a:t>Proposed Rule</a:t>
          </a:r>
        </a:p>
      </dgm:t>
    </dgm:pt>
    <dgm:pt modelId="{D488C557-3BFB-4E39-8210-DF943F7FB2FD}" type="parTrans" cxnId="{F004C7CC-C6C9-4A8B-945A-895F60DC8B81}">
      <dgm:prSet/>
      <dgm:spPr/>
      <dgm:t>
        <a:bodyPr/>
        <a:lstStyle/>
        <a:p>
          <a:endParaRPr lang="en-US"/>
        </a:p>
      </dgm:t>
    </dgm:pt>
    <dgm:pt modelId="{1B8C76F8-C5E7-4091-B576-BBF8DC6CAC58}" type="sibTrans" cxnId="{F004C7CC-C6C9-4A8B-945A-895F60DC8B81}">
      <dgm:prSet/>
      <dgm:spPr/>
      <dgm:t>
        <a:bodyPr/>
        <a:lstStyle/>
        <a:p>
          <a:endParaRPr lang="en-US"/>
        </a:p>
      </dgm:t>
    </dgm:pt>
    <dgm:pt modelId="{E1855516-CF35-41E2-9314-FC044702CF20}">
      <dgm:prSet phldrT="[Text]"/>
      <dgm:spPr/>
      <dgm:t>
        <a:bodyPr/>
        <a:lstStyle/>
        <a:p>
          <a:r>
            <a:rPr lang="en-US" dirty="0"/>
            <a:t>Public Comment</a:t>
          </a:r>
        </a:p>
      </dgm:t>
    </dgm:pt>
    <dgm:pt modelId="{FF550E98-8492-41C4-8541-8B44B2119A7F}" type="parTrans" cxnId="{D9AD129A-FDC2-41A2-81AC-3418A9429112}">
      <dgm:prSet/>
      <dgm:spPr/>
      <dgm:t>
        <a:bodyPr/>
        <a:lstStyle/>
        <a:p>
          <a:endParaRPr lang="en-US"/>
        </a:p>
      </dgm:t>
    </dgm:pt>
    <dgm:pt modelId="{3F3BE65A-D97C-4FF4-8245-4585283394AD}" type="sibTrans" cxnId="{D9AD129A-FDC2-41A2-81AC-3418A9429112}">
      <dgm:prSet/>
      <dgm:spPr/>
      <dgm:t>
        <a:bodyPr/>
        <a:lstStyle/>
        <a:p>
          <a:endParaRPr lang="en-US"/>
        </a:p>
      </dgm:t>
    </dgm:pt>
    <dgm:pt modelId="{6B0ECFEA-807B-4BE0-906B-CFBBC0FDD4CD}">
      <dgm:prSet phldrT="[Text]"/>
      <dgm:spPr/>
      <dgm:t>
        <a:bodyPr/>
        <a:lstStyle/>
        <a:p>
          <a:r>
            <a:rPr lang="en-US" dirty="0"/>
            <a:t>Final Rule</a:t>
          </a:r>
        </a:p>
      </dgm:t>
    </dgm:pt>
    <dgm:pt modelId="{C863FAED-CA05-4462-852C-1F012657978C}" type="parTrans" cxnId="{70185543-C36A-4DBD-B565-9940AD7B0601}">
      <dgm:prSet/>
      <dgm:spPr/>
      <dgm:t>
        <a:bodyPr/>
        <a:lstStyle/>
        <a:p>
          <a:endParaRPr lang="en-US"/>
        </a:p>
      </dgm:t>
    </dgm:pt>
    <dgm:pt modelId="{015C552D-C238-4588-AF19-26FD631D567A}" type="sibTrans" cxnId="{70185543-C36A-4DBD-B565-9940AD7B0601}">
      <dgm:prSet/>
      <dgm:spPr/>
      <dgm:t>
        <a:bodyPr/>
        <a:lstStyle/>
        <a:p>
          <a:endParaRPr lang="en-US"/>
        </a:p>
      </dgm:t>
    </dgm:pt>
    <dgm:pt modelId="{D15C46C4-2748-41A3-A55B-6C55E1F069C0}" type="pres">
      <dgm:prSet presAssocID="{DA021186-BC95-4E2B-A8FB-269F51106823}" presName="Name0" presStyleCnt="0">
        <dgm:presLayoutVars>
          <dgm:chMax val="7"/>
          <dgm:chPref val="7"/>
          <dgm:dir/>
          <dgm:animLvl val="lvl"/>
        </dgm:presLayoutVars>
      </dgm:prSet>
      <dgm:spPr/>
    </dgm:pt>
    <dgm:pt modelId="{2969D8DA-CA59-4B41-BCC9-11C61FE5A2AC}" type="pres">
      <dgm:prSet presAssocID="{DB148AD2-6D49-496E-9A53-40982111F235}" presName="Accent1" presStyleCnt="0"/>
      <dgm:spPr/>
    </dgm:pt>
    <dgm:pt modelId="{9782F7F1-9485-46FB-A077-2E39D524AB0A}" type="pres">
      <dgm:prSet presAssocID="{DB148AD2-6D49-496E-9A53-40982111F235}" presName="Accent" presStyleLbl="node1" presStyleIdx="0" presStyleCnt="6"/>
      <dgm:spPr/>
    </dgm:pt>
    <dgm:pt modelId="{5EF4DB77-D925-46DF-BE23-5F58E20259BE}" type="pres">
      <dgm:prSet presAssocID="{DB148AD2-6D49-496E-9A53-40982111F235}" presName="Parent1" presStyleLbl="revTx" presStyleIdx="0" presStyleCnt="6">
        <dgm:presLayoutVars>
          <dgm:chMax val="1"/>
          <dgm:chPref val="1"/>
          <dgm:bulletEnabled val="1"/>
        </dgm:presLayoutVars>
      </dgm:prSet>
      <dgm:spPr/>
    </dgm:pt>
    <dgm:pt modelId="{C03E6B3B-C3C8-4EDA-9585-574DADF22782}" type="pres">
      <dgm:prSet presAssocID="{E6E35F17-35D7-4809-A81F-828B6A47FA2A}" presName="Accent2" presStyleCnt="0"/>
      <dgm:spPr/>
    </dgm:pt>
    <dgm:pt modelId="{1DE1B9EF-9FDB-4496-8548-1A45FC5E45E3}" type="pres">
      <dgm:prSet presAssocID="{E6E35F17-35D7-4809-A81F-828B6A47FA2A}" presName="Accent" presStyleLbl="node1" presStyleIdx="1" presStyleCnt="6"/>
      <dgm:spPr/>
    </dgm:pt>
    <dgm:pt modelId="{4F0C43D1-4992-40A1-97F3-A4AD12B60599}" type="pres">
      <dgm:prSet presAssocID="{E6E35F17-35D7-4809-A81F-828B6A47FA2A}" presName="Parent2" presStyleLbl="revTx" presStyleIdx="1" presStyleCnt="6">
        <dgm:presLayoutVars>
          <dgm:chMax val="1"/>
          <dgm:chPref val="1"/>
          <dgm:bulletEnabled val="1"/>
        </dgm:presLayoutVars>
      </dgm:prSet>
      <dgm:spPr/>
    </dgm:pt>
    <dgm:pt modelId="{C8F62E22-9403-4528-B004-F60199A55FBD}" type="pres">
      <dgm:prSet presAssocID="{3BEB56F4-E61A-4F2A-AB0D-4BECBBA9D196}" presName="Accent3" presStyleCnt="0"/>
      <dgm:spPr/>
    </dgm:pt>
    <dgm:pt modelId="{A35115B5-9C24-4553-83C1-F843B642BD36}" type="pres">
      <dgm:prSet presAssocID="{3BEB56F4-E61A-4F2A-AB0D-4BECBBA9D196}" presName="Accent" presStyleLbl="node1" presStyleIdx="2" presStyleCnt="6"/>
      <dgm:spPr/>
    </dgm:pt>
    <dgm:pt modelId="{1A34EADC-9ED0-4F7E-A90F-68664A379166}" type="pres">
      <dgm:prSet presAssocID="{3BEB56F4-E61A-4F2A-AB0D-4BECBBA9D196}" presName="Parent3" presStyleLbl="revTx" presStyleIdx="2" presStyleCnt="6">
        <dgm:presLayoutVars>
          <dgm:chMax val="1"/>
          <dgm:chPref val="1"/>
          <dgm:bulletEnabled val="1"/>
        </dgm:presLayoutVars>
      </dgm:prSet>
      <dgm:spPr/>
    </dgm:pt>
    <dgm:pt modelId="{7F50D57E-5B7C-412C-AF8F-7BFC4FE6C80C}" type="pres">
      <dgm:prSet presAssocID="{14A283C9-16FB-48AB-BFFD-D73F255C7EB1}" presName="Accent4" presStyleCnt="0"/>
      <dgm:spPr/>
    </dgm:pt>
    <dgm:pt modelId="{0AC4DE60-D7A4-47B2-B24C-023DFC4D2CA1}" type="pres">
      <dgm:prSet presAssocID="{14A283C9-16FB-48AB-BFFD-D73F255C7EB1}" presName="Accent" presStyleLbl="node1" presStyleIdx="3" presStyleCnt="6"/>
      <dgm:spPr/>
    </dgm:pt>
    <dgm:pt modelId="{D0B3E241-501B-4BEA-8618-5ED93D0289A3}" type="pres">
      <dgm:prSet presAssocID="{14A283C9-16FB-48AB-BFFD-D73F255C7EB1}" presName="Parent4" presStyleLbl="revTx" presStyleIdx="3" presStyleCnt="6">
        <dgm:presLayoutVars>
          <dgm:chMax val="1"/>
          <dgm:chPref val="1"/>
          <dgm:bulletEnabled val="1"/>
        </dgm:presLayoutVars>
      </dgm:prSet>
      <dgm:spPr/>
    </dgm:pt>
    <dgm:pt modelId="{557CE119-E630-4B63-8841-B0951866CA14}" type="pres">
      <dgm:prSet presAssocID="{E1855516-CF35-41E2-9314-FC044702CF20}" presName="Accent5" presStyleCnt="0"/>
      <dgm:spPr/>
    </dgm:pt>
    <dgm:pt modelId="{B1F8B624-2444-4B41-A5A5-DDA5A939696D}" type="pres">
      <dgm:prSet presAssocID="{E1855516-CF35-41E2-9314-FC044702CF20}" presName="Accent" presStyleLbl="node1" presStyleIdx="4" presStyleCnt="6"/>
      <dgm:spPr/>
    </dgm:pt>
    <dgm:pt modelId="{B92970DB-7E78-4899-8F1A-3B41D84EC80D}" type="pres">
      <dgm:prSet presAssocID="{E1855516-CF35-41E2-9314-FC044702CF20}" presName="Parent5" presStyleLbl="revTx" presStyleIdx="4" presStyleCnt="6">
        <dgm:presLayoutVars>
          <dgm:chMax val="1"/>
          <dgm:chPref val="1"/>
          <dgm:bulletEnabled val="1"/>
        </dgm:presLayoutVars>
      </dgm:prSet>
      <dgm:spPr/>
    </dgm:pt>
    <dgm:pt modelId="{45AB1890-17D2-4E92-8527-56377E3ADC0C}" type="pres">
      <dgm:prSet presAssocID="{6B0ECFEA-807B-4BE0-906B-CFBBC0FDD4CD}" presName="Accent6" presStyleCnt="0"/>
      <dgm:spPr/>
    </dgm:pt>
    <dgm:pt modelId="{38322CCA-233A-4A89-A717-DCD5E61442F7}" type="pres">
      <dgm:prSet presAssocID="{6B0ECFEA-807B-4BE0-906B-CFBBC0FDD4CD}" presName="Accent" presStyleLbl="node1" presStyleIdx="5" presStyleCnt="6"/>
      <dgm:spPr/>
    </dgm:pt>
    <dgm:pt modelId="{8E4CDF8E-5BD8-43F8-95A2-6643F9F543E3}" type="pres">
      <dgm:prSet presAssocID="{6B0ECFEA-807B-4BE0-906B-CFBBC0FDD4CD}" presName="Parent6" presStyleLbl="revTx" presStyleIdx="5" presStyleCnt="6">
        <dgm:presLayoutVars>
          <dgm:chMax val="1"/>
          <dgm:chPref val="1"/>
          <dgm:bulletEnabled val="1"/>
        </dgm:presLayoutVars>
      </dgm:prSet>
      <dgm:spPr/>
    </dgm:pt>
  </dgm:ptLst>
  <dgm:cxnLst>
    <dgm:cxn modelId="{0B832A0B-237D-410F-B340-D4C96FFB3123}" type="presOf" srcId="{DA021186-BC95-4E2B-A8FB-269F51106823}" destId="{D15C46C4-2748-41A3-A55B-6C55E1F069C0}" srcOrd="0" destOrd="0" presId="urn:microsoft.com/office/officeart/2009/layout/CircleArrowProcess"/>
    <dgm:cxn modelId="{BFE6C813-FEE1-4E89-A9CD-D988526265CA}" srcId="{DA021186-BC95-4E2B-A8FB-269F51106823}" destId="{DB148AD2-6D49-496E-9A53-40982111F235}" srcOrd="0" destOrd="0" parTransId="{1ED87439-CFB5-47AE-B435-EA2BA2F2137E}" sibTransId="{6B5B1314-4027-468A-B92F-889350D82D30}"/>
    <dgm:cxn modelId="{F50D382A-E6FF-4683-94A7-CB308A8607AC}" type="presOf" srcId="{3BEB56F4-E61A-4F2A-AB0D-4BECBBA9D196}" destId="{1A34EADC-9ED0-4F7E-A90F-68664A379166}" srcOrd="0" destOrd="0" presId="urn:microsoft.com/office/officeart/2009/layout/CircleArrowProcess"/>
    <dgm:cxn modelId="{70185543-C36A-4DBD-B565-9940AD7B0601}" srcId="{DA021186-BC95-4E2B-A8FB-269F51106823}" destId="{6B0ECFEA-807B-4BE0-906B-CFBBC0FDD4CD}" srcOrd="5" destOrd="0" parTransId="{C863FAED-CA05-4462-852C-1F012657978C}" sibTransId="{015C552D-C238-4588-AF19-26FD631D567A}"/>
    <dgm:cxn modelId="{F0445F6D-51BE-4D26-840D-FDDEE400BC44}" type="presOf" srcId="{DB148AD2-6D49-496E-9A53-40982111F235}" destId="{5EF4DB77-D925-46DF-BE23-5F58E20259BE}" srcOrd="0" destOrd="0" presId="urn:microsoft.com/office/officeart/2009/layout/CircleArrowProcess"/>
    <dgm:cxn modelId="{8535E786-22E1-4B06-A5D2-0577F8D369A2}" type="presOf" srcId="{14A283C9-16FB-48AB-BFFD-D73F255C7EB1}" destId="{D0B3E241-501B-4BEA-8618-5ED93D0289A3}" srcOrd="0" destOrd="0" presId="urn:microsoft.com/office/officeart/2009/layout/CircleArrowProcess"/>
    <dgm:cxn modelId="{76BC6098-A48D-49DE-9ED1-40021FECD7F8}" type="presOf" srcId="{E6E35F17-35D7-4809-A81F-828B6A47FA2A}" destId="{4F0C43D1-4992-40A1-97F3-A4AD12B60599}" srcOrd="0" destOrd="0" presId="urn:microsoft.com/office/officeart/2009/layout/CircleArrowProcess"/>
    <dgm:cxn modelId="{D9AD129A-FDC2-41A2-81AC-3418A9429112}" srcId="{DA021186-BC95-4E2B-A8FB-269F51106823}" destId="{E1855516-CF35-41E2-9314-FC044702CF20}" srcOrd="4" destOrd="0" parTransId="{FF550E98-8492-41C4-8541-8B44B2119A7F}" sibTransId="{3F3BE65A-D97C-4FF4-8245-4585283394AD}"/>
    <dgm:cxn modelId="{1A8C359A-568C-4373-A538-B6AA45158624}" srcId="{DA021186-BC95-4E2B-A8FB-269F51106823}" destId="{3BEB56F4-E61A-4F2A-AB0D-4BECBBA9D196}" srcOrd="2" destOrd="0" parTransId="{AC1BF1ED-DC5C-4CFE-A481-88315D8C54EA}" sibTransId="{493594E3-174E-4C05-9D9B-8C5E2328F413}"/>
    <dgm:cxn modelId="{C2F062AF-1F99-4A6A-8903-91E91FB569E0}" type="presOf" srcId="{6B0ECFEA-807B-4BE0-906B-CFBBC0FDD4CD}" destId="{8E4CDF8E-5BD8-43F8-95A2-6643F9F543E3}" srcOrd="0" destOrd="0" presId="urn:microsoft.com/office/officeart/2009/layout/CircleArrowProcess"/>
    <dgm:cxn modelId="{F004C7CC-C6C9-4A8B-945A-895F60DC8B81}" srcId="{DA021186-BC95-4E2B-A8FB-269F51106823}" destId="{14A283C9-16FB-48AB-BFFD-D73F255C7EB1}" srcOrd="3" destOrd="0" parTransId="{D488C557-3BFB-4E39-8210-DF943F7FB2FD}" sibTransId="{1B8C76F8-C5E7-4091-B576-BBF8DC6CAC58}"/>
    <dgm:cxn modelId="{3B362FEB-CD9B-4841-A14D-4A6A549B916E}" srcId="{DA021186-BC95-4E2B-A8FB-269F51106823}" destId="{E6E35F17-35D7-4809-A81F-828B6A47FA2A}" srcOrd="1" destOrd="0" parTransId="{854D3C54-24E9-4AF3-849D-111C64BF7A70}" sibTransId="{5556C758-41E1-48BE-BC2D-060AC8EDB78F}"/>
    <dgm:cxn modelId="{838CF2EF-9F52-452C-8193-F444A259ADD2}" type="presOf" srcId="{E1855516-CF35-41E2-9314-FC044702CF20}" destId="{B92970DB-7E78-4899-8F1A-3B41D84EC80D}" srcOrd="0" destOrd="0" presId="urn:microsoft.com/office/officeart/2009/layout/CircleArrowProcess"/>
    <dgm:cxn modelId="{5C59D486-1C25-4A0B-9A47-0083F2855EFE}" type="presParOf" srcId="{D15C46C4-2748-41A3-A55B-6C55E1F069C0}" destId="{2969D8DA-CA59-4B41-BCC9-11C61FE5A2AC}" srcOrd="0" destOrd="0" presId="urn:microsoft.com/office/officeart/2009/layout/CircleArrowProcess"/>
    <dgm:cxn modelId="{BE95D327-791D-4C76-8CBF-8749E822E904}" type="presParOf" srcId="{2969D8DA-CA59-4B41-BCC9-11C61FE5A2AC}" destId="{9782F7F1-9485-46FB-A077-2E39D524AB0A}" srcOrd="0" destOrd="0" presId="urn:microsoft.com/office/officeart/2009/layout/CircleArrowProcess"/>
    <dgm:cxn modelId="{088B4E6A-A3F4-448B-82A7-FB1D75250F23}" type="presParOf" srcId="{D15C46C4-2748-41A3-A55B-6C55E1F069C0}" destId="{5EF4DB77-D925-46DF-BE23-5F58E20259BE}" srcOrd="1" destOrd="0" presId="urn:microsoft.com/office/officeart/2009/layout/CircleArrowProcess"/>
    <dgm:cxn modelId="{61A11E25-1329-4DB7-B24F-302F493D595D}" type="presParOf" srcId="{D15C46C4-2748-41A3-A55B-6C55E1F069C0}" destId="{C03E6B3B-C3C8-4EDA-9585-574DADF22782}" srcOrd="2" destOrd="0" presId="urn:microsoft.com/office/officeart/2009/layout/CircleArrowProcess"/>
    <dgm:cxn modelId="{F40D2740-7889-4379-862C-0BF6DD3135A2}" type="presParOf" srcId="{C03E6B3B-C3C8-4EDA-9585-574DADF22782}" destId="{1DE1B9EF-9FDB-4496-8548-1A45FC5E45E3}" srcOrd="0" destOrd="0" presId="urn:microsoft.com/office/officeart/2009/layout/CircleArrowProcess"/>
    <dgm:cxn modelId="{31055311-FF8C-48AE-8611-AA924DB0894B}" type="presParOf" srcId="{D15C46C4-2748-41A3-A55B-6C55E1F069C0}" destId="{4F0C43D1-4992-40A1-97F3-A4AD12B60599}" srcOrd="3" destOrd="0" presId="urn:microsoft.com/office/officeart/2009/layout/CircleArrowProcess"/>
    <dgm:cxn modelId="{BB587B8D-45F0-4047-B7D9-C786A21CFCF8}" type="presParOf" srcId="{D15C46C4-2748-41A3-A55B-6C55E1F069C0}" destId="{C8F62E22-9403-4528-B004-F60199A55FBD}" srcOrd="4" destOrd="0" presId="urn:microsoft.com/office/officeart/2009/layout/CircleArrowProcess"/>
    <dgm:cxn modelId="{BC928F08-CBDE-49E3-A9E5-21D6323DF578}" type="presParOf" srcId="{C8F62E22-9403-4528-B004-F60199A55FBD}" destId="{A35115B5-9C24-4553-83C1-F843B642BD36}" srcOrd="0" destOrd="0" presId="urn:microsoft.com/office/officeart/2009/layout/CircleArrowProcess"/>
    <dgm:cxn modelId="{5C09F23C-6C14-4D75-9C9B-A5209A073B13}" type="presParOf" srcId="{D15C46C4-2748-41A3-A55B-6C55E1F069C0}" destId="{1A34EADC-9ED0-4F7E-A90F-68664A379166}" srcOrd="5" destOrd="0" presId="urn:microsoft.com/office/officeart/2009/layout/CircleArrowProcess"/>
    <dgm:cxn modelId="{BF980662-DF47-4CE9-A1F7-2E337816FAE6}" type="presParOf" srcId="{D15C46C4-2748-41A3-A55B-6C55E1F069C0}" destId="{7F50D57E-5B7C-412C-AF8F-7BFC4FE6C80C}" srcOrd="6" destOrd="0" presId="urn:microsoft.com/office/officeart/2009/layout/CircleArrowProcess"/>
    <dgm:cxn modelId="{F6BD5090-81F9-4ECC-A5F9-06E588F393E3}" type="presParOf" srcId="{7F50D57E-5B7C-412C-AF8F-7BFC4FE6C80C}" destId="{0AC4DE60-D7A4-47B2-B24C-023DFC4D2CA1}" srcOrd="0" destOrd="0" presId="urn:microsoft.com/office/officeart/2009/layout/CircleArrowProcess"/>
    <dgm:cxn modelId="{842BA91B-C716-4C00-81AA-FCE88BA4B235}" type="presParOf" srcId="{D15C46C4-2748-41A3-A55B-6C55E1F069C0}" destId="{D0B3E241-501B-4BEA-8618-5ED93D0289A3}" srcOrd="7" destOrd="0" presId="urn:microsoft.com/office/officeart/2009/layout/CircleArrowProcess"/>
    <dgm:cxn modelId="{10ACF750-1DF9-443E-AB64-A959EA60A612}" type="presParOf" srcId="{D15C46C4-2748-41A3-A55B-6C55E1F069C0}" destId="{557CE119-E630-4B63-8841-B0951866CA14}" srcOrd="8" destOrd="0" presId="urn:microsoft.com/office/officeart/2009/layout/CircleArrowProcess"/>
    <dgm:cxn modelId="{C2C61F05-C115-4C3A-A0DA-C858953E0D2E}" type="presParOf" srcId="{557CE119-E630-4B63-8841-B0951866CA14}" destId="{B1F8B624-2444-4B41-A5A5-DDA5A939696D}" srcOrd="0" destOrd="0" presId="urn:microsoft.com/office/officeart/2009/layout/CircleArrowProcess"/>
    <dgm:cxn modelId="{11D414EB-B16F-45FD-8882-A5418E7EB838}" type="presParOf" srcId="{D15C46C4-2748-41A3-A55B-6C55E1F069C0}" destId="{B92970DB-7E78-4899-8F1A-3B41D84EC80D}" srcOrd="9" destOrd="0" presId="urn:microsoft.com/office/officeart/2009/layout/CircleArrowProcess"/>
    <dgm:cxn modelId="{B3642655-7D43-4AAC-AE31-89C9348DE896}" type="presParOf" srcId="{D15C46C4-2748-41A3-A55B-6C55E1F069C0}" destId="{45AB1890-17D2-4E92-8527-56377E3ADC0C}" srcOrd="10" destOrd="0" presId="urn:microsoft.com/office/officeart/2009/layout/CircleArrowProcess"/>
    <dgm:cxn modelId="{FF157EE0-2C61-4FFC-B3E2-E98084AEBD5E}" type="presParOf" srcId="{45AB1890-17D2-4E92-8527-56377E3ADC0C}" destId="{38322CCA-233A-4A89-A717-DCD5E61442F7}" srcOrd="0" destOrd="0" presId="urn:microsoft.com/office/officeart/2009/layout/CircleArrowProcess"/>
    <dgm:cxn modelId="{35B99018-7C99-4F9E-8A64-C51BC9F7259F}" type="presParOf" srcId="{D15C46C4-2748-41A3-A55B-6C55E1F069C0}" destId="{8E4CDF8E-5BD8-43F8-95A2-6643F9F543E3}"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2F7F1-9485-46FB-A077-2E39D524AB0A}">
      <dsp:nvSpPr>
        <dsp:cNvPr id="0" name=""/>
        <dsp:cNvSpPr/>
      </dsp:nvSpPr>
      <dsp:spPr>
        <a:xfrm>
          <a:off x="1803725" y="0"/>
          <a:ext cx="1674104" cy="1674285"/>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F4DB77-D925-46DF-BE23-5F58E20259BE}">
      <dsp:nvSpPr>
        <dsp:cNvPr id="0" name=""/>
        <dsp:cNvSpPr/>
      </dsp:nvSpPr>
      <dsp:spPr>
        <a:xfrm>
          <a:off x="2173341" y="606283"/>
          <a:ext cx="934245" cy="46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Petition</a:t>
          </a:r>
        </a:p>
      </dsp:txBody>
      <dsp:txXfrm>
        <a:off x="2173341" y="606283"/>
        <a:ext cx="934245" cy="466813"/>
      </dsp:txXfrm>
    </dsp:sp>
    <dsp:sp modelId="{1DE1B9EF-9FDB-4496-8548-1A45FC5E45E3}">
      <dsp:nvSpPr>
        <dsp:cNvPr id="0" name=""/>
        <dsp:cNvSpPr/>
      </dsp:nvSpPr>
      <dsp:spPr>
        <a:xfrm>
          <a:off x="1338644" y="962284"/>
          <a:ext cx="1674104" cy="1674285"/>
        </a:xfrm>
        <a:prstGeom prst="leftCircularArrow">
          <a:avLst>
            <a:gd name="adj1" fmla="val 10980"/>
            <a:gd name="adj2" fmla="val 1142322"/>
            <a:gd name="adj3" fmla="val 6300000"/>
            <a:gd name="adj4" fmla="val 18900000"/>
            <a:gd name="adj5" fmla="val 12500"/>
          </a:avLst>
        </a:prstGeom>
        <a:gradFill rotWithShape="0">
          <a:gsLst>
            <a:gs pos="0">
              <a:schemeClr val="accent3">
                <a:hueOff val="621711"/>
                <a:satOff val="-9198"/>
                <a:lumOff val="1726"/>
                <a:alphaOff val="0"/>
                <a:tint val="97000"/>
                <a:satMod val="100000"/>
                <a:lumMod val="102000"/>
              </a:schemeClr>
            </a:gs>
            <a:gs pos="50000">
              <a:schemeClr val="accent3">
                <a:hueOff val="621711"/>
                <a:satOff val="-9198"/>
                <a:lumOff val="1726"/>
                <a:alphaOff val="0"/>
                <a:shade val="100000"/>
                <a:satMod val="103000"/>
                <a:lumMod val="100000"/>
              </a:schemeClr>
            </a:gs>
            <a:gs pos="100000">
              <a:schemeClr val="accent3">
                <a:hueOff val="621711"/>
                <a:satOff val="-9198"/>
                <a:lumOff val="1726"/>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F0C43D1-4992-40A1-97F3-A4AD12B60599}">
      <dsp:nvSpPr>
        <dsp:cNvPr id="0" name=""/>
        <dsp:cNvSpPr/>
      </dsp:nvSpPr>
      <dsp:spPr>
        <a:xfrm>
          <a:off x="1706375" y="1570478"/>
          <a:ext cx="934245" cy="46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Candidate Assessment</a:t>
          </a:r>
        </a:p>
      </dsp:txBody>
      <dsp:txXfrm>
        <a:off x="1706375" y="1570478"/>
        <a:ext cx="934245" cy="466813"/>
      </dsp:txXfrm>
    </dsp:sp>
    <dsp:sp modelId="{A35115B5-9C24-4553-83C1-F843B642BD36}">
      <dsp:nvSpPr>
        <dsp:cNvPr id="0" name=""/>
        <dsp:cNvSpPr/>
      </dsp:nvSpPr>
      <dsp:spPr>
        <a:xfrm>
          <a:off x="1803725" y="1927753"/>
          <a:ext cx="1674104" cy="1674285"/>
        </a:xfrm>
        <a:prstGeom prst="circularArrow">
          <a:avLst>
            <a:gd name="adj1" fmla="val 10980"/>
            <a:gd name="adj2" fmla="val 1142322"/>
            <a:gd name="adj3" fmla="val 4500000"/>
            <a:gd name="adj4" fmla="val 13500000"/>
            <a:gd name="adj5" fmla="val 12500"/>
          </a:avLst>
        </a:prstGeom>
        <a:gradFill rotWithShape="0">
          <a:gsLst>
            <a:gs pos="0">
              <a:schemeClr val="accent3">
                <a:hueOff val="1243423"/>
                <a:satOff val="-18395"/>
                <a:lumOff val="3451"/>
                <a:alphaOff val="0"/>
                <a:tint val="97000"/>
                <a:satMod val="100000"/>
                <a:lumMod val="102000"/>
              </a:schemeClr>
            </a:gs>
            <a:gs pos="50000">
              <a:schemeClr val="accent3">
                <a:hueOff val="1243423"/>
                <a:satOff val="-18395"/>
                <a:lumOff val="3451"/>
                <a:alphaOff val="0"/>
                <a:shade val="100000"/>
                <a:satMod val="103000"/>
                <a:lumMod val="100000"/>
              </a:schemeClr>
            </a:gs>
            <a:gs pos="100000">
              <a:schemeClr val="accent3">
                <a:hueOff val="1243423"/>
                <a:satOff val="-18395"/>
                <a:lumOff val="3451"/>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34EADC-9ED0-4F7E-A90F-68664A379166}">
      <dsp:nvSpPr>
        <dsp:cNvPr id="0" name=""/>
        <dsp:cNvSpPr/>
      </dsp:nvSpPr>
      <dsp:spPr>
        <a:xfrm>
          <a:off x="2173341" y="2534036"/>
          <a:ext cx="934245" cy="46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Status Review</a:t>
          </a:r>
        </a:p>
      </dsp:txBody>
      <dsp:txXfrm>
        <a:off x="2173341" y="2534036"/>
        <a:ext cx="934245" cy="466813"/>
      </dsp:txXfrm>
    </dsp:sp>
    <dsp:sp modelId="{0AC4DE60-D7A4-47B2-B24C-023DFC4D2CA1}">
      <dsp:nvSpPr>
        <dsp:cNvPr id="0" name=""/>
        <dsp:cNvSpPr/>
      </dsp:nvSpPr>
      <dsp:spPr>
        <a:xfrm>
          <a:off x="1338644" y="2891948"/>
          <a:ext cx="1674104" cy="1674285"/>
        </a:xfrm>
        <a:prstGeom prst="leftCircularArrow">
          <a:avLst>
            <a:gd name="adj1" fmla="val 10980"/>
            <a:gd name="adj2" fmla="val 1142322"/>
            <a:gd name="adj3" fmla="val 6300000"/>
            <a:gd name="adj4" fmla="val 18900000"/>
            <a:gd name="adj5" fmla="val 12500"/>
          </a:avLst>
        </a:prstGeom>
        <a:gradFill rotWithShape="0">
          <a:gsLst>
            <a:gs pos="0">
              <a:schemeClr val="accent3">
                <a:hueOff val="1865134"/>
                <a:satOff val="-27593"/>
                <a:lumOff val="5177"/>
                <a:alphaOff val="0"/>
                <a:tint val="97000"/>
                <a:satMod val="100000"/>
                <a:lumMod val="102000"/>
              </a:schemeClr>
            </a:gs>
            <a:gs pos="50000">
              <a:schemeClr val="accent3">
                <a:hueOff val="1865134"/>
                <a:satOff val="-27593"/>
                <a:lumOff val="5177"/>
                <a:alphaOff val="0"/>
                <a:shade val="100000"/>
                <a:satMod val="103000"/>
                <a:lumMod val="100000"/>
              </a:schemeClr>
            </a:gs>
            <a:gs pos="100000">
              <a:schemeClr val="accent3">
                <a:hueOff val="1865134"/>
                <a:satOff val="-27593"/>
                <a:lumOff val="5177"/>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B3E241-501B-4BEA-8618-5ED93D0289A3}">
      <dsp:nvSpPr>
        <dsp:cNvPr id="0" name=""/>
        <dsp:cNvSpPr/>
      </dsp:nvSpPr>
      <dsp:spPr>
        <a:xfrm>
          <a:off x="1706375" y="3498231"/>
          <a:ext cx="934245" cy="46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Proposed Rule</a:t>
          </a:r>
        </a:p>
      </dsp:txBody>
      <dsp:txXfrm>
        <a:off x="1706375" y="3498231"/>
        <a:ext cx="934245" cy="466813"/>
      </dsp:txXfrm>
    </dsp:sp>
    <dsp:sp modelId="{B1F8B624-2444-4B41-A5A5-DDA5A939696D}">
      <dsp:nvSpPr>
        <dsp:cNvPr id="0" name=""/>
        <dsp:cNvSpPr/>
      </dsp:nvSpPr>
      <dsp:spPr>
        <a:xfrm>
          <a:off x="1803725" y="3854869"/>
          <a:ext cx="1674104" cy="1674285"/>
        </a:xfrm>
        <a:prstGeom prst="circularArrow">
          <a:avLst>
            <a:gd name="adj1" fmla="val 10980"/>
            <a:gd name="adj2" fmla="val 1142322"/>
            <a:gd name="adj3" fmla="val 4500000"/>
            <a:gd name="adj4" fmla="val 13500000"/>
            <a:gd name="adj5" fmla="val 12500"/>
          </a:avLst>
        </a:prstGeom>
        <a:gradFill rotWithShape="0">
          <a:gsLst>
            <a:gs pos="0">
              <a:schemeClr val="accent3">
                <a:hueOff val="2486846"/>
                <a:satOff val="-36790"/>
                <a:lumOff val="6902"/>
                <a:alphaOff val="0"/>
                <a:tint val="97000"/>
                <a:satMod val="100000"/>
                <a:lumMod val="102000"/>
              </a:schemeClr>
            </a:gs>
            <a:gs pos="50000">
              <a:schemeClr val="accent3">
                <a:hueOff val="2486846"/>
                <a:satOff val="-36790"/>
                <a:lumOff val="6902"/>
                <a:alphaOff val="0"/>
                <a:shade val="100000"/>
                <a:satMod val="103000"/>
                <a:lumMod val="100000"/>
              </a:schemeClr>
            </a:gs>
            <a:gs pos="100000">
              <a:schemeClr val="accent3">
                <a:hueOff val="2486846"/>
                <a:satOff val="-36790"/>
                <a:lumOff val="6902"/>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2970DB-7E78-4899-8F1A-3B41D84EC80D}">
      <dsp:nvSpPr>
        <dsp:cNvPr id="0" name=""/>
        <dsp:cNvSpPr/>
      </dsp:nvSpPr>
      <dsp:spPr>
        <a:xfrm>
          <a:off x="2173341" y="4461153"/>
          <a:ext cx="934245" cy="46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Public Comment</a:t>
          </a:r>
        </a:p>
      </dsp:txBody>
      <dsp:txXfrm>
        <a:off x="2173341" y="4461153"/>
        <a:ext cx="934245" cy="466813"/>
      </dsp:txXfrm>
    </dsp:sp>
    <dsp:sp modelId="{38322CCA-233A-4A89-A717-DCD5E61442F7}">
      <dsp:nvSpPr>
        <dsp:cNvPr id="0" name=""/>
        <dsp:cNvSpPr/>
      </dsp:nvSpPr>
      <dsp:spPr>
        <a:xfrm>
          <a:off x="1457976" y="4929239"/>
          <a:ext cx="1438266" cy="1439287"/>
        </a:xfrm>
        <a:prstGeom prst="blockArc">
          <a:avLst>
            <a:gd name="adj1" fmla="val 0"/>
            <a:gd name="adj2" fmla="val 18900000"/>
            <a:gd name="adj3" fmla="val 12740"/>
          </a:avLst>
        </a:prstGeom>
        <a:gradFill rotWithShape="0">
          <a:gsLst>
            <a:gs pos="0">
              <a:schemeClr val="accent3">
                <a:hueOff val="3108557"/>
                <a:satOff val="-45988"/>
                <a:lumOff val="8628"/>
                <a:alphaOff val="0"/>
                <a:tint val="97000"/>
                <a:satMod val="100000"/>
                <a:lumMod val="102000"/>
              </a:schemeClr>
            </a:gs>
            <a:gs pos="50000">
              <a:schemeClr val="accent3">
                <a:hueOff val="3108557"/>
                <a:satOff val="-45988"/>
                <a:lumOff val="8628"/>
                <a:alphaOff val="0"/>
                <a:shade val="100000"/>
                <a:satMod val="103000"/>
                <a:lumMod val="100000"/>
              </a:schemeClr>
            </a:gs>
            <a:gs pos="100000">
              <a:schemeClr val="accent3">
                <a:hueOff val="3108557"/>
                <a:satOff val="-45988"/>
                <a:lumOff val="8628"/>
                <a:alphaOff val="0"/>
                <a:shade val="93000"/>
                <a:satMod val="11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4CDF8E-5BD8-43F8-95A2-6643F9F543E3}">
      <dsp:nvSpPr>
        <dsp:cNvPr id="0" name=""/>
        <dsp:cNvSpPr/>
      </dsp:nvSpPr>
      <dsp:spPr>
        <a:xfrm>
          <a:off x="1706375" y="5425348"/>
          <a:ext cx="934245" cy="46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Final Rule</a:t>
          </a:r>
        </a:p>
      </dsp:txBody>
      <dsp:txXfrm>
        <a:off x="1706375" y="5425348"/>
        <a:ext cx="934245" cy="46681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8:41.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1 312,'37'1,"-3"0,0-1,0-2,0-1,0-2,32-9,99-24,-26 7,-105 24,1 1,-1 2,1 1,42 3,38-3,-77-2,69-17,-73 13,0 1,56-4,-56 9,0-2,0-2,-1-1,32-12,34-9,106-1,-41 8,-83 11,0 5,148 5,-98 3,-107-2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8:43.0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0 143,'461'-17,"-191"10,-34 2,-192 0,78-19,-84 15,-1 2,1 1,46-1,-70 7,41 1,0-3,74-12,45-2,-30 4,-59 3,137 6,-143 3,-54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8:45.5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0,'11'8,"-1"-1,1 0,1-1,-1 0,1-1,0-1,0 1,25 4,-11-2,106 27,1-5,137 11,-165-33,109-8,-77-2,-85 1,57-11,-57 6,55-1,940 9,-1023-1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8:51.4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1 141,'169'-14,"-12"0,149-16,-180 14,-85 11,114-14,162 3,-231 18,150-3,-149-13,-60 9,51-4,29 10,142 20,-23-14,-199-7,2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9:00.4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0 261,'2'-2,"0"0,0 0,0 0,1 0,-1 1,0-1,1 1,-1 0,1 0,0 0,-1 0,1 0,0 0,-1 1,5-1,2-1,124-31,195-22,-102 20,4-13,59-10,-230 52,0 3,84 6,-23 1,43 10,-3 0,34-16,147 4,-338-2,0 0,0 1,0-1,1 1,-1-1,0 1,-1 0,1 0,0 0,0 1,0-1,-1 1,5 3,3 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9:01.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22,'1299'0,"-1250"2,50 9,28 2,-14-12,-1-5,200-34,-275 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9:07.1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1 200,'16'-1,"0"-1,0 0,20-6,12-2,126-29,21-3,-126 36,95 4,5 0,-138-1,0-2,47-14,-46 10,1 1,41-4,118 8,-114 4,102-12,-107 3,1 4,135 8,-31 24,-134-22,-1 2,1 2,-1 2,58 22,-75-24,-7-3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03T17:19:16.4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57,'1'1,"-1"1,1-1,-1 0,1 0,0 1,0-1,-1 0,1 0,0 0,0 0,0 0,0 0,0 0,1 0,-1 0,0 0,0 0,1-1,-1 1,0-1,2 1,33 12,-34-12,49 13,1-2,1-3,0-1,0-4,81-2,40 0,128-6,-278 1,0-1,0-2,25-9,51-11,19 3,-64 11,1 2,82-4,-87 13,100-14,-130 13,-1 0,1 1,0 1,0 1,0 1,35 7,-34-5,1-2,0-1,0-1,0-2,0 0,30-6,-25 3,0 1,52 1,-77 3,0 0,-1 0,1 1,0-1,0 1,0 0,0 0,0 0,-1 0,1 1,0-1,-1 1,3 1,7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EEF8C4-ED85-443A-89E1-8FF01CDA4D6B}" type="datetimeFigureOut">
              <a:rPr lang="en-US" smtClean="0"/>
              <a:t>4/15/2024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B7B040-BCF8-44D8-858A-22062DA59733}" type="slidenum">
              <a:rPr lang="en-US" smtClean="0"/>
              <a:t>‹#›</a:t>
            </a:fld>
            <a:endParaRPr lang="en-US"/>
          </a:p>
        </p:txBody>
      </p:sp>
    </p:spTree>
    <p:extLst>
      <p:ext uri="{BB962C8B-B14F-4D97-AF65-F5344CB8AC3E}">
        <p14:creationId xmlns:p14="http://schemas.microsoft.com/office/powerpoint/2010/main" val="305601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Gene: </a:t>
            </a:r>
            <a:r>
              <a:rPr lang="en-US" dirty="0"/>
              <a:t>Thank you for joining us today for ACF’s 2</a:t>
            </a:r>
            <a:r>
              <a:rPr lang="en-US" baseline="30000" dirty="0"/>
              <a:t>nd</a:t>
            </a:r>
            <a:r>
              <a:rPr lang="en-US" dirty="0"/>
              <a:t> virtual public informational meeting. My name is Gene Richardson, and I am President and Treasurer of American Conservation Foundation (ACF) and Permit Holder for the Dunes Sagebrush Lizard (DSL) in Texas. With me today I have Steve Manning, my Qualified Third-Party Contractor with NRS, who is joined by his GIS Specialist David Jones, as well as Angela Garcia, my Administrative Assistant. I will turn it over to Steve for the presentation on ACF. We’ll give a little background on who we are, provide information on deliberations regarding the DSL and explain the enrollment process with ACF. Steve - </a:t>
            </a:r>
          </a:p>
          <a:p>
            <a:r>
              <a:rPr lang="en-US" u="sng" dirty="0"/>
              <a:t>Steve: </a:t>
            </a:r>
            <a:r>
              <a:rPr lang="en-US" dirty="0"/>
              <a:t>Yes, thank you Gene. My name is Steve Manning. I am [President] of Natural Resources Solutions, LC (NRS) and a Qualified Third-Party Contractor (QTPC) for ACF. Today well run through everything from the basics on the Endangered Species Act, to some background on the DSL and deliberations surrounding the DSL, as well as explain how to enroll with ACF and the responsibilities of becoming a Participant in the TCP. </a:t>
            </a:r>
          </a:p>
        </p:txBody>
      </p:sp>
      <p:sp>
        <p:nvSpPr>
          <p:cNvPr id="4" name="Slide Number Placeholder 3"/>
          <p:cNvSpPr>
            <a:spLocks noGrp="1"/>
          </p:cNvSpPr>
          <p:nvPr>
            <p:ph type="sldNum" sz="quarter" idx="5"/>
          </p:nvPr>
        </p:nvSpPr>
        <p:spPr/>
        <p:txBody>
          <a:bodyPr/>
          <a:lstStyle/>
          <a:p>
            <a:fld id="{39B7B040-BCF8-44D8-858A-22062DA59733}" type="slidenum">
              <a:rPr lang="en-US" smtClean="0"/>
              <a:t>1</a:t>
            </a:fld>
            <a:endParaRPr lang="en-US"/>
          </a:p>
        </p:txBody>
      </p:sp>
    </p:spTree>
    <p:extLst>
      <p:ext uri="{BB962C8B-B14F-4D97-AF65-F5344CB8AC3E}">
        <p14:creationId xmlns:p14="http://schemas.microsoft.com/office/powerpoint/2010/main" val="428194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On July 3, 2023, USFWS published the Proposed Rule to list the DSL in the Federal Register along with the USFWS Species Status Assessment (SSA) for the DSL. This document serves as a 12-month finding for the 2018 petition and opened a 60-day comment period in which the USFWS was seeking input on the proposal to list the DSL. This comment period was extended and closed on October 2, 2023. Shortly after the proposed rule was published, on July 31, 2023, USFWS also held a virtual public informational session and public hearing. </a:t>
            </a:r>
          </a:p>
        </p:txBody>
      </p:sp>
      <p:sp>
        <p:nvSpPr>
          <p:cNvPr id="4" name="Slide Number Placeholder 3"/>
          <p:cNvSpPr>
            <a:spLocks noGrp="1"/>
          </p:cNvSpPr>
          <p:nvPr>
            <p:ph type="sldNum" sz="quarter" idx="5"/>
          </p:nvPr>
        </p:nvSpPr>
        <p:spPr/>
        <p:txBody>
          <a:bodyPr/>
          <a:lstStyle/>
          <a:p>
            <a:fld id="{39B7B040-BCF8-44D8-858A-22062DA59733}" type="slidenum">
              <a:rPr lang="en-US" smtClean="0"/>
              <a:t>10</a:t>
            </a:fld>
            <a:endParaRPr lang="en-US"/>
          </a:p>
        </p:txBody>
      </p:sp>
    </p:spTree>
    <p:extLst>
      <p:ext uri="{BB962C8B-B14F-4D97-AF65-F5344CB8AC3E}">
        <p14:creationId xmlns:p14="http://schemas.microsoft.com/office/powerpoint/2010/main" val="137135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 currently have three timeclocks ticking:</a:t>
            </a:r>
          </a:p>
          <a:p>
            <a:pPr marL="640594" lvl="1" indent="-174708">
              <a:buFont typeface="Arial" panose="020B0604020202020204" pitchFamily="34" charset="0"/>
              <a:buChar char="•"/>
            </a:pPr>
            <a:r>
              <a:rPr lang="en-US" dirty="0"/>
              <a:t>The first one is for June 3, 2024. ACF will be accepting enrollment in the TCP through June 3, 2024. Those interested in enrolling in the TCP will need to contact ACF by this date with their interest in enrolling. </a:t>
            </a:r>
          </a:p>
          <a:p>
            <a:pPr marL="640594" lvl="1" indent="-174708">
              <a:buFont typeface="Arial" panose="020B0604020202020204" pitchFamily="34" charset="0"/>
              <a:buChar char="•"/>
            </a:pPr>
            <a:r>
              <a:rPr lang="en-US" dirty="0"/>
              <a:t>The second one is for July 3, 2024. This is the USFWS deadline for the final listing determination on the proposal to list the DSL as Endangered. </a:t>
            </a:r>
            <a:r>
              <a:rPr lang="en-US" i="1" dirty="0"/>
              <a:t>(The USFWS </a:t>
            </a:r>
            <a:r>
              <a:rPr lang="en-US" b="1" i="1" dirty="0"/>
              <a:t>could</a:t>
            </a:r>
            <a:r>
              <a:rPr lang="en-US" i="1" dirty="0"/>
              <a:t> publish a 6-month extension to push the final listing to 01/03/2025.)</a:t>
            </a:r>
          </a:p>
          <a:p>
            <a:pPr marL="640594" lvl="1" indent="-174708">
              <a:buFont typeface="Arial" panose="020B0604020202020204" pitchFamily="34" charset="0"/>
              <a:buChar char="•"/>
            </a:pPr>
            <a:r>
              <a:rPr lang="en-US" dirty="0"/>
              <a:t>The final one is for July 3, 2025. This is the USFWS deadline of </a:t>
            </a:r>
            <a:r>
              <a:rPr lang="en-US" b="1" dirty="0"/>
              <a:t>up to </a:t>
            </a:r>
            <a:r>
              <a:rPr lang="en-US" dirty="0"/>
              <a:t>an additional year to publish critical habitat designation. </a:t>
            </a:r>
          </a:p>
        </p:txBody>
      </p:sp>
      <p:sp>
        <p:nvSpPr>
          <p:cNvPr id="4" name="Slide Number Placeholder 3"/>
          <p:cNvSpPr>
            <a:spLocks noGrp="1"/>
          </p:cNvSpPr>
          <p:nvPr>
            <p:ph type="sldNum" sz="quarter" idx="5"/>
          </p:nvPr>
        </p:nvSpPr>
        <p:spPr/>
        <p:txBody>
          <a:bodyPr/>
          <a:lstStyle/>
          <a:p>
            <a:fld id="{39B7B040-BCF8-44D8-858A-22062DA59733}" type="slidenum">
              <a:rPr lang="en-US" smtClean="0"/>
              <a:t>11</a:t>
            </a:fld>
            <a:endParaRPr lang="en-US"/>
          </a:p>
        </p:txBody>
      </p:sp>
    </p:spTree>
    <p:extLst>
      <p:ext uri="{BB962C8B-B14F-4D97-AF65-F5344CB8AC3E}">
        <p14:creationId xmlns:p14="http://schemas.microsoft.com/office/powerpoint/2010/main" val="250481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Texas Conservation Plan (TCP) was finalized and approved by USFWS in February of 2012. A permit was then issued to the Texas Comptroller of Public Accounts (CPA) as the original TCP Permit Holder. The TCP is a CCAA with a goal to provide a conservation benefit to the DSL. </a:t>
            </a:r>
          </a:p>
          <a:p>
            <a:pPr marL="174708" indent="-174708">
              <a:buFont typeface="Arial" panose="020B0604020202020204" pitchFamily="34" charset="0"/>
              <a:buChar char="•"/>
            </a:pPr>
            <a:r>
              <a:rPr lang="en-US" dirty="0"/>
              <a:t>After six years of implementation, the CPA notified USFWS that it had discontinued activities under the TCP and therefore surrendered the TCP and associated Section 10 Permit (TE55322A-0) for the DSL to the USFWS on November 8, 2018. </a:t>
            </a:r>
          </a:p>
          <a:p>
            <a:pPr marL="174708" indent="-174708">
              <a:buFont typeface="Arial" panose="020B0604020202020204" pitchFamily="34" charset="0"/>
              <a:buChar char="•"/>
            </a:pPr>
            <a:r>
              <a:rPr lang="en-US" dirty="0"/>
              <a:t>ACF then applied for the TCP Section 10 Permit for the DSL during this period in which the TCP Permit was surrendered to USFWS. </a:t>
            </a:r>
          </a:p>
          <a:p>
            <a:pPr marL="174708" indent="-174708">
              <a:buFont typeface="Arial" panose="020B0604020202020204" pitchFamily="34" charset="0"/>
              <a:buChar char="•"/>
            </a:pPr>
            <a:r>
              <a:rPr lang="en-US" dirty="0"/>
              <a:t>USFWS transferred the Section 10 Permit for the DSL to ACF on September 20, 2020, and ACF accepted the transferred TCP Permit (TE55322A-2) via signature on October 19, 2020. </a:t>
            </a:r>
          </a:p>
          <a:p>
            <a:pPr marL="174708" indent="-174708">
              <a:buFont typeface="Arial" panose="020B0604020202020204" pitchFamily="34" charset="0"/>
              <a:buChar char="•"/>
            </a:pPr>
            <a:r>
              <a:rPr lang="en-US" dirty="0"/>
              <a:t>As the previous administrator, the CPA contacted all enrolled TCP Participants via email to notify of the change in administration of the TCP on October 26, 2020. Those Participants interested in continuing enrollment in the TCP were directed to provide consent to release their CI to ACF. A group of the original Participants enrolled in the TCP on November 10, 2018, expressed interest in maintaining enrollment under the transferred Permit (Permit No. TE55322A-2). </a:t>
            </a:r>
            <a:r>
              <a:rPr lang="en-US"/>
              <a:t>Those legacy </a:t>
            </a:r>
            <a:r>
              <a:rPr lang="en-US" dirty="0"/>
              <a:t>TCP Participants released their CIs to ACF with the understanding their CIs would undergo a consistency review with FWS per the requirements of the transferred Permit. ACF did not receive any information from the CPA in regard to the identity of any Participants enrolled at the time the CPA held the TCP Permit. </a:t>
            </a:r>
          </a:p>
          <a:p>
            <a:pPr marL="174708" indent="-174708">
              <a:buFont typeface="Arial" panose="020B0604020202020204" pitchFamily="34" charset="0"/>
              <a:buChar char="•"/>
            </a:pPr>
            <a:r>
              <a:rPr lang="en-US" dirty="0"/>
              <a:t>The term of the TCP Permit is 30 years and set to expire or be renewed on February 17, 2042. </a:t>
            </a:r>
          </a:p>
        </p:txBody>
      </p:sp>
      <p:sp>
        <p:nvSpPr>
          <p:cNvPr id="4" name="Slide Number Placeholder 3"/>
          <p:cNvSpPr>
            <a:spLocks noGrp="1"/>
          </p:cNvSpPr>
          <p:nvPr>
            <p:ph type="sldNum" sz="quarter" idx="5"/>
          </p:nvPr>
        </p:nvSpPr>
        <p:spPr/>
        <p:txBody>
          <a:bodyPr/>
          <a:lstStyle/>
          <a:p>
            <a:fld id="{39B7B040-BCF8-44D8-858A-22062DA59733}" type="slidenum">
              <a:rPr lang="en-US" smtClean="0"/>
              <a:t>12</a:t>
            </a:fld>
            <a:endParaRPr lang="en-US"/>
          </a:p>
        </p:txBody>
      </p:sp>
    </p:spTree>
    <p:extLst>
      <p:ext uri="{BB962C8B-B14F-4D97-AF65-F5344CB8AC3E}">
        <p14:creationId xmlns:p14="http://schemas.microsoft.com/office/powerpoint/2010/main" val="102420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ACF was established as a Texas based non-profit organization in August 2019. </a:t>
            </a:r>
          </a:p>
          <a:p>
            <a:pPr marL="174708" indent="-174708">
              <a:buFont typeface="Arial" panose="020B0604020202020204" pitchFamily="34" charset="0"/>
              <a:buChar char="•"/>
            </a:pPr>
            <a:r>
              <a:rPr lang="en-US" dirty="0"/>
              <a:t>The purpose of ACF is to contribute to the conservation of native ecosystems in a manner that incentivizes participation by private landowners and promotes economic development. ACF understands the importance of balancing these interests. </a:t>
            </a:r>
          </a:p>
          <a:p>
            <a:pPr marL="174708" indent="-174708">
              <a:buFont typeface="Arial" panose="020B0604020202020204" pitchFamily="34" charset="0"/>
              <a:buChar char="•"/>
            </a:pPr>
            <a:r>
              <a:rPr lang="en-US" dirty="0"/>
              <a:t>Along side Gene as President and Treasurer of ACF, ACF established a Board of Directors which includes Shawn Wade, serving as Secretary, and Board Members Gary Austin and Richard Brantley. </a:t>
            </a:r>
          </a:p>
          <a:p>
            <a:pPr marL="174708" indent="-174708">
              <a:buFont typeface="Arial" panose="020B0604020202020204" pitchFamily="34" charset="0"/>
              <a:buChar char="•"/>
            </a:pPr>
            <a:r>
              <a:rPr lang="en-US" dirty="0"/>
              <a:t>The mission of ACF is to investigate, implement, and promote conservation strategies that are science-based, grounded in common sense, and durable for the benefit of the species and habitat. </a:t>
            </a:r>
          </a:p>
        </p:txBody>
      </p:sp>
      <p:sp>
        <p:nvSpPr>
          <p:cNvPr id="4" name="Slide Number Placeholder 3"/>
          <p:cNvSpPr>
            <a:spLocks noGrp="1"/>
          </p:cNvSpPr>
          <p:nvPr>
            <p:ph type="sldNum" sz="quarter" idx="5"/>
          </p:nvPr>
        </p:nvSpPr>
        <p:spPr/>
        <p:txBody>
          <a:bodyPr/>
          <a:lstStyle/>
          <a:p>
            <a:fld id="{39B7B040-BCF8-44D8-858A-22062DA59733}" type="slidenum">
              <a:rPr lang="en-US" smtClean="0"/>
              <a:t>13</a:t>
            </a:fld>
            <a:endParaRPr lang="en-US"/>
          </a:p>
        </p:txBody>
      </p:sp>
    </p:spTree>
    <p:extLst>
      <p:ext uri="{BB962C8B-B14F-4D97-AF65-F5344CB8AC3E}">
        <p14:creationId xmlns:p14="http://schemas.microsoft.com/office/powerpoint/2010/main" val="3696880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Private entities conducting otherwise lawful activities in the TCP Permit Area that may cause incidental take of the DSL may voluntarily choose to participate in the TCP by signing a Certificate of Inclusion (CI) under the CCAA to avoid or minimize and mitigate impacts to Hibbitts DSL habitat and 200 m buffer that may occur as a result of their operation’s Covered Activities. </a:t>
            </a:r>
          </a:p>
          <a:p>
            <a:pPr marL="174708" indent="-174708">
              <a:buFont typeface="Arial" panose="020B0604020202020204" pitchFamily="34" charset="0"/>
              <a:buChar char="•"/>
            </a:pPr>
            <a:r>
              <a:rPr lang="en-US" dirty="0"/>
              <a:t>As you can see from this map, the TCP Permit Area includes the Texas counties of Gaines, Andrews, Winkler, Ector, Ward and Crane. </a:t>
            </a:r>
          </a:p>
        </p:txBody>
      </p:sp>
      <p:sp>
        <p:nvSpPr>
          <p:cNvPr id="4" name="Slide Number Placeholder 3"/>
          <p:cNvSpPr>
            <a:spLocks noGrp="1"/>
          </p:cNvSpPr>
          <p:nvPr>
            <p:ph type="sldNum" sz="quarter" idx="5"/>
          </p:nvPr>
        </p:nvSpPr>
        <p:spPr/>
        <p:txBody>
          <a:bodyPr/>
          <a:lstStyle/>
          <a:p>
            <a:fld id="{39B7B040-BCF8-44D8-858A-22062DA59733}" type="slidenum">
              <a:rPr lang="en-US" smtClean="0"/>
              <a:t>14</a:t>
            </a:fld>
            <a:endParaRPr lang="en-US"/>
          </a:p>
        </p:txBody>
      </p:sp>
    </p:spTree>
    <p:extLst>
      <p:ext uri="{BB962C8B-B14F-4D97-AF65-F5344CB8AC3E}">
        <p14:creationId xmlns:p14="http://schemas.microsoft.com/office/powerpoint/2010/main" val="36719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Enrollment in the TCP is currently OPEN, however, enrollment is currently only open through June 3, 2024, to allow ACF enough time to fully enroll Participants before the potential final listing date for the DSL. </a:t>
            </a:r>
          </a:p>
          <a:p>
            <a:pPr marL="174708" indent="-174708">
              <a:buFont typeface="Arial" panose="020B0604020202020204" pitchFamily="34" charset="0"/>
              <a:buChar char="•"/>
            </a:pPr>
            <a:r>
              <a:rPr lang="en-US" dirty="0"/>
              <a:t>If you’re interested in enrolling, you can reach out to us either via the ACF website at www.ac-foundation.com or by sending an email to ACF’s Administrative Assistant at admin@ac-foundation.com. You will just need to reach out with your desire to obtain additional information and/or to enroll. Potential participants will be provided program requirements, to include a copy of the TCP, CI and Management Plan, and other materials as requested to review. </a:t>
            </a:r>
          </a:p>
          <a:p>
            <a:pPr marL="174708" indent="-174708">
              <a:buFont typeface="Arial" panose="020B0604020202020204" pitchFamily="34" charset="0"/>
              <a:buChar char="•"/>
            </a:pPr>
            <a:r>
              <a:rPr lang="en-US" dirty="0"/>
              <a:t>If you’re interested in enrolling, you will complete and return the CI and Management Plan to ACF and provide ACF with a shapefile of the acreage you wish to enroll. You will then be provided your Enrollment Fee invoice and Assessment Fee invoice, if applicable, based on your requested enrollment. </a:t>
            </a:r>
          </a:p>
          <a:p>
            <a:pPr marL="174708" indent="-174708">
              <a:buFont typeface="Arial" panose="020B0604020202020204" pitchFamily="34" charset="0"/>
              <a:buChar char="•"/>
            </a:pPr>
            <a:r>
              <a:rPr lang="en-US" dirty="0"/>
              <a:t>You can also visit the ACF website for helpful information, such as the TCP and the USFWS Proposed Rule to list the DSL documents. </a:t>
            </a:r>
          </a:p>
        </p:txBody>
      </p:sp>
      <p:sp>
        <p:nvSpPr>
          <p:cNvPr id="4" name="Slide Number Placeholder 3"/>
          <p:cNvSpPr>
            <a:spLocks noGrp="1"/>
          </p:cNvSpPr>
          <p:nvPr>
            <p:ph type="sldNum" sz="quarter" idx="5"/>
          </p:nvPr>
        </p:nvSpPr>
        <p:spPr/>
        <p:txBody>
          <a:bodyPr/>
          <a:lstStyle/>
          <a:p>
            <a:fld id="{39B7B040-BCF8-44D8-858A-22062DA59733}" type="slidenum">
              <a:rPr lang="en-US" smtClean="0"/>
              <a:t>15</a:t>
            </a:fld>
            <a:endParaRPr lang="en-US"/>
          </a:p>
        </p:txBody>
      </p:sp>
    </p:spTree>
    <p:extLst>
      <p:ext uri="{BB962C8B-B14F-4D97-AF65-F5344CB8AC3E}">
        <p14:creationId xmlns:p14="http://schemas.microsoft.com/office/powerpoint/2010/main" val="206694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Now let’s talk about the hot topic – DSL Maps and Models. </a:t>
            </a:r>
          </a:p>
          <a:p>
            <a:pPr marL="174708" indent="-174708">
              <a:buFont typeface="Arial" panose="020B0604020202020204" pitchFamily="34" charset="0"/>
              <a:buChar char="•"/>
            </a:pPr>
            <a:r>
              <a:rPr lang="en-US" dirty="0"/>
              <a:t>The TCP is based on the DSL Likelihood of Occurrence Map created by Toby Hibbitts of Texas A&amp;M in May of 2011.</a:t>
            </a:r>
          </a:p>
          <a:p>
            <a:pPr marL="174708" indent="-174708">
              <a:buFont typeface="Arial" panose="020B0604020202020204" pitchFamily="34" charset="0"/>
              <a:buChar char="•"/>
            </a:pPr>
            <a:r>
              <a:rPr lang="en-US" dirty="0"/>
              <a:t>The Hibbitts map was created using aerial photography to identify shinnery dunes habitat with all historical museum records, survey records from </a:t>
            </a:r>
            <a:r>
              <a:rPr lang="en-US" dirty="0" err="1"/>
              <a:t>Laurencio</a:t>
            </a:r>
            <a:r>
              <a:rPr lang="en-US" dirty="0"/>
              <a:t> et al. (2007) and recent survey information by Texas A&amp;M overlaid onto the map. </a:t>
            </a:r>
          </a:p>
          <a:p>
            <a:pPr marL="174708" indent="-174708">
              <a:buFont typeface="Arial" panose="020B0604020202020204" pitchFamily="34" charset="0"/>
              <a:buChar char="•"/>
            </a:pPr>
            <a:r>
              <a:rPr lang="en-US" dirty="0"/>
              <a:t>DSL Habitat is classified into four approximate gradients of likelihood of DSL occupancy. These four categories are: </a:t>
            </a:r>
          </a:p>
          <a:p>
            <a:pPr marL="640594" lvl="1" indent="-174708">
              <a:buFont typeface="Arial" panose="020B0604020202020204" pitchFamily="34" charset="0"/>
              <a:buChar char="•"/>
            </a:pPr>
            <a:r>
              <a:rPr lang="en-US" dirty="0"/>
              <a:t>Very High (Dark Green)</a:t>
            </a:r>
          </a:p>
          <a:p>
            <a:pPr marL="640594" lvl="1" indent="-174708">
              <a:buFont typeface="Arial" panose="020B0604020202020204" pitchFamily="34" charset="0"/>
              <a:buChar char="•"/>
            </a:pPr>
            <a:r>
              <a:rPr lang="en-US" dirty="0"/>
              <a:t>High (Light Green)</a:t>
            </a:r>
          </a:p>
          <a:p>
            <a:pPr marL="640594" lvl="1" indent="-174708">
              <a:buFont typeface="Arial" panose="020B0604020202020204" pitchFamily="34" charset="0"/>
              <a:buChar char="•"/>
            </a:pPr>
            <a:r>
              <a:rPr lang="en-US" dirty="0"/>
              <a:t>Low (Orange)</a:t>
            </a:r>
          </a:p>
          <a:p>
            <a:pPr marL="640594" lvl="1" indent="-174708">
              <a:buFont typeface="Arial" panose="020B0604020202020204" pitchFamily="34" charset="0"/>
              <a:buChar char="•"/>
            </a:pPr>
            <a:r>
              <a:rPr lang="en-US" dirty="0"/>
              <a:t>Very Low (Red)</a:t>
            </a:r>
          </a:p>
          <a:p>
            <a:pPr marL="465887" lvl="1"/>
            <a:endParaRPr lang="en-US" dirty="0"/>
          </a:p>
          <a:p>
            <a:pPr marL="640594" lvl="1" indent="-174708">
              <a:buFont typeface="Arial" panose="020B0604020202020204" pitchFamily="34" charset="0"/>
              <a:buChar char="•"/>
            </a:pPr>
            <a:r>
              <a:rPr lang="en-US" dirty="0"/>
              <a:t>In the September 30, 2020, USFWS transmittal letter to ACF when ACF was transferred the TCP Permit, USFWS expressed interest in discussing mapping DSL habitat to ensure take coverage is based on the best available data. USFWS stated the TCP’s Hibbitts map no longer represented the best available science on DSL habitat locations and that the DSL habitat suitability model/map Hardy et al. (2018) delineated areas where take coverage would be necessary. </a:t>
            </a:r>
          </a:p>
          <a:p>
            <a:pPr marL="640594" lvl="1" indent="-174708">
              <a:buFont typeface="Arial" panose="020B0604020202020204" pitchFamily="34" charset="0"/>
              <a:buChar char="•"/>
            </a:pPr>
            <a:r>
              <a:rPr lang="en-US" dirty="0"/>
              <a:t>ACF then contracted with Texas A&amp;M AgriLife Research of the Texas A&amp;M University System (TAMU) on January 17, 2021, for the development of a spatially explicit habitat model for the DSL. This model was developed for ACF to be scientifically rigorous and defensible, representing the best available methodology to determine DSL habitat suitability and has been peer reviewed and published. </a:t>
            </a:r>
          </a:p>
        </p:txBody>
      </p:sp>
      <p:sp>
        <p:nvSpPr>
          <p:cNvPr id="4" name="Slide Number Placeholder 3"/>
          <p:cNvSpPr>
            <a:spLocks noGrp="1"/>
          </p:cNvSpPr>
          <p:nvPr>
            <p:ph type="sldNum" sz="quarter" idx="5"/>
          </p:nvPr>
        </p:nvSpPr>
        <p:spPr/>
        <p:txBody>
          <a:bodyPr/>
          <a:lstStyle/>
          <a:p>
            <a:fld id="{39B7B040-BCF8-44D8-858A-22062DA59733}" type="slidenum">
              <a:rPr lang="en-US" smtClean="0"/>
              <a:t>16</a:t>
            </a:fld>
            <a:endParaRPr lang="en-US"/>
          </a:p>
        </p:txBody>
      </p:sp>
    </p:spTree>
    <p:extLst>
      <p:ext uri="{BB962C8B-B14F-4D97-AF65-F5344CB8AC3E}">
        <p14:creationId xmlns:p14="http://schemas.microsoft.com/office/powerpoint/2010/main" val="395930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On July 3, 2023, USFWS published the Species Status Assessment (SSA) for the DSL to be used to inform the listing determination for the DSL. This report was prepared by biologists from USFWS. </a:t>
            </a:r>
          </a:p>
          <a:p>
            <a:pPr marL="174708" indent="-174708">
              <a:buFont typeface="Arial" panose="020B0604020202020204" pitchFamily="34" charset="0"/>
              <a:buChar char="•"/>
            </a:pPr>
            <a:r>
              <a:rPr lang="en-US" dirty="0"/>
              <a:t>This SSA included a map of Texas DSL habitat of both current and future projections in 2050 under Low, Medium, and High Scenarios with outlines for the 4 Analysis Units used to describe the condition of the DSL in the Monahans Representation Units. </a:t>
            </a:r>
          </a:p>
          <a:p>
            <a:pPr marL="174708" indent="-174708">
              <a:buFont typeface="Arial" panose="020B0604020202020204" pitchFamily="34" charset="0"/>
              <a:buChar char="•"/>
            </a:pPr>
            <a:r>
              <a:rPr lang="en-US" u="sng" dirty="0"/>
              <a:t>It’s important to note that ACF continues to implement the TCP, which is based on the Hibbitts DSL map. </a:t>
            </a:r>
          </a:p>
          <a:p>
            <a:pPr marL="174708" indent="-174708">
              <a:buFont typeface="Arial" panose="020B0604020202020204" pitchFamily="34" charset="0"/>
              <a:buChar char="•"/>
            </a:pPr>
            <a:r>
              <a:rPr lang="en-US" dirty="0"/>
              <a:t>However, those interested in enrolling in the TCP are encouraged to assess their risk through the lens of the USFWS SSA map for </a:t>
            </a:r>
            <a:r>
              <a:rPr lang="en-US" b="1" dirty="0"/>
              <a:t>assurances </a:t>
            </a:r>
            <a:r>
              <a:rPr lang="en-US" dirty="0"/>
              <a:t>when considering whether to enroll. </a:t>
            </a:r>
          </a:p>
        </p:txBody>
      </p:sp>
      <p:sp>
        <p:nvSpPr>
          <p:cNvPr id="4" name="Slide Number Placeholder 3"/>
          <p:cNvSpPr>
            <a:spLocks noGrp="1"/>
          </p:cNvSpPr>
          <p:nvPr>
            <p:ph type="sldNum" sz="quarter" idx="5"/>
          </p:nvPr>
        </p:nvSpPr>
        <p:spPr/>
        <p:txBody>
          <a:bodyPr/>
          <a:lstStyle/>
          <a:p>
            <a:fld id="{39B7B040-BCF8-44D8-858A-22062DA59733}" type="slidenum">
              <a:rPr lang="en-US" smtClean="0"/>
              <a:t>17</a:t>
            </a:fld>
            <a:endParaRPr lang="en-US"/>
          </a:p>
        </p:txBody>
      </p:sp>
    </p:spTree>
    <p:extLst>
      <p:ext uri="{BB962C8B-B14F-4D97-AF65-F5344CB8AC3E}">
        <p14:creationId xmlns:p14="http://schemas.microsoft.com/office/powerpoint/2010/main" val="59369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Certificate of Inclusion (CI) outlines the requirements of Participants in the TCP, including:</a:t>
            </a:r>
          </a:p>
          <a:p>
            <a:pPr marL="174708" indent="-174708">
              <a:buFont typeface="Arial" panose="020B0604020202020204" pitchFamily="34" charset="0"/>
              <a:buChar char="•"/>
            </a:pPr>
            <a:r>
              <a:rPr lang="en-US" u="sng" dirty="0"/>
              <a:t>COVERED ACTIVITIES </a:t>
            </a:r>
            <a:r>
              <a:rPr lang="en-US" dirty="0"/>
              <a:t>which are based on the type of operator you are.(i.e., Oil and Gas, Midstream, Surface Mining, etc.)</a:t>
            </a:r>
          </a:p>
          <a:p>
            <a:pPr marL="174708" indent="-174708">
              <a:buFont typeface="Arial" panose="020B0604020202020204" pitchFamily="34" charset="0"/>
              <a:buChar char="•"/>
            </a:pPr>
            <a:r>
              <a:rPr lang="en-US" u="sng" dirty="0"/>
              <a:t>CONSERVATION MEASURES </a:t>
            </a:r>
            <a:r>
              <a:rPr lang="en-US" dirty="0"/>
              <a:t>which limit development to areas outside of Hibbitts DSL Habitat and 200 m buffer. If avoidance of Hibbitts DSL habitat and 200 m buffer is not feasible, the Participant must implement Conservation Measures that minimize habitat impacts and, as a last resort, mitigate for the loss of DSL habitat, following the procedures in the TCP and Permit. </a:t>
            </a:r>
          </a:p>
          <a:p>
            <a:pPr marL="174708" indent="-174708">
              <a:buFont typeface="Arial" panose="020B0604020202020204" pitchFamily="34" charset="0"/>
              <a:buChar char="•"/>
            </a:pPr>
            <a:r>
              <a:rPr lang="en-US" u="sng" dirty="0"/>
              <a:t>RESPONSIBILITIES</a:t>
            </a:r>
            <a:r>
              <a:rPr lang="en-US" dirty="0"/>
              <a:t>. Participants are only responsible for implementing and maintaining the Conservation Measures and/or land management actions that he or she agreed to in the CI and complying with the terms and conditions of the TCP, Permit and CI. The Permit Holder, Gene, is responsible for overseeing and monitoring Participant’s compliance with the Conservation Measures, the TCP, and the Permit; and monitoring and documenting that the Participant’s Conservation Measures implemented on enrolled properties will provide a net conservation benefit to the DSL. Gene will conduct initial Habitat Impact Assessments for anticipated surface disturbances and work with the Participant to develop a Management Plan. Participants will update and submit the Management Plan annually to ACF to be attached to their CI. </a:t>
            </a:r>
          </a:p>
          <a:p>
            <a:pPr marL="174708" indent="-174708">
              <a:buFont typeface="Arial" panose="020B0604020202020204" pitchFamily="34" charset="0"/>
              <a:buChar char="•"/>
            </a:pPr>
            <a:r>
              <a:rPr lang="en-US" u="sng" dirty="0"/>
              <a:t>ASSURANCES</a:t>
            </a:r>
            <a:r>
              <a:rPr lang="en-US" dirty="0"/>
              <a:t>. In exchange for your commitment to undertake the Conservation Measures in your CI, and for full and complete compliance with, and implementation of the TCP and Permit, USFWS provides the Permit Holder and Participant with the regulatory assurances found at 50 CFR 17.22(d)(5) and 17.32(d)(5). Assurances means that, should the DSL become listed as threatened or endangered under the ESA in the near future, additional conservation measures and land, water, or resource use restrictions beyond those described in your CI will </a:t>
            </a:r>
            <a:r>
              <a:rPr lang="en-US" b="1" dirty="0"/>
              <a:t>NOT</a:t>
            </a:r>
            <a:r>
              <a:rPr lang="en-US" dirty="0"/>
              <a:t> be imposed with respect to Covered Activities by Participants. These assurances are authorized by the “enhancement of survival” permit issued under Section 10(a)(1)(A) of the ESA if the DSL is listed. Once issued, if necessary, the permit will authorize the incidental take of DSLs by Participants under the permit issued to Gene as Permit Holder as long as such incidental take is consistent with their CI. Further, in the event of any unforeseen circumstances, USFWS will </a:t>
            </a:r>
            <a:r>
              <a:rPr lang="en-US" b="1" dirty="0"/>
              <a:t>NOT</a:t>
            </a:r>
            <a:r>
              <a:rPr lang="en-US" dirty="0"/>
              <a:t> require the commitment of additional land, water, or other natural resources beyond the level otherwise agreed to for the species in their CI. </a:t>
            </a:r>
          </a:p>
          <a:p>
            <a:pPr marL="174708" indent="-174708">
              <a:buFont typeface="Arial" panose="020B0604020202020204" pitchFamily="34" charset="0"/>
              <a:buChar char="•"/>
            </a:pPr>
            <a:r>
              <a:rPr lang="en-US" u="sng" dirty="0"/>
              <a:t>FEES AND ASSESSMENTS</a:t>
            </a:r>
            <a:r>
              <a:rPr lang="en-US" dirty="0"/>
              <a:t>. The Annual Enrollment Fee is a set fee of $4.00/acre and due upon initial enrollment, and then on/by December 15</a:t>
            </a:r>
            <a:r>
              <a:rPr lang="en-US" baseline="30000" dirty="0"/>
              <a:t>th</a:t>
            </a:r>
            <a:r>
              <a:rPr lang="en-US" dirty="0"/>
              <a:t> thereafter annually. The TCP also authorizes a periodical Assessment Fee as necessary to fund program administration. Participants shall pay an Assessment Fee, if applicable, within 90 days of receipt of written invoice. All fees and contributions made in support of the TCP may only be used to support the development, administration, and implementation of the TCP. </a:t>
            </a:r>
          </a:p>
          <a:p>
            <a:pPr marL="174708" indent="-174708">
              <a:buFont typeface="Arial" panose="020B0604020202020204" pitchFamily="34" charset="0"/>
              <a:buChar char="•"/>
            </a:pPr>
            <a:r>
              <a:rPr lang="en-US" u="sng" dirty="0"/>
              <a:t>TRANSFERS AND ADDITIONS</a:t>
            </a:r>
            <a:r>
              <a:rPr lang="en-US" dirty="0"/>
              <a:t>. TCP Participants may transfer their CI to another TCP Participant or successor in interest. TCP Participants may also transfer enrolled acreage to another TCP Participant. Notification of any transfers will be submitted to ACF within 30 days of closing of the transfer and must be acknowledged by ACF. TCP Participants may also enroll additional acreage or remove enrolled acreage through notification to ACF. These changes do not constitute an amendment to the CI or require signature of the Parties. (ACF shall assess an additional Enrollment Fee and Assessment Fee, if applicable, as necessary.) Keep in mind this is a </a:t>
            </a:r>
            <a:r>
              <a:rPr lang="en-US" b="1" dirty="0"/>
              <a:t>PRE-LISTING</a:t>
            </a:r>
            <a:r>
              <a:rPr lang="en-US" dirty="0"/>
              <a:t> Permit. Once the DSL is listed, </a:t>
            </a:r>
            <a:r>
              <a:rPr lang="en-US" b="1" dirty="0"/>
              <a:t>NO </a:t>
            </a:r>
            <a:r>
              <a:rPr lang="en-US" dirty="0"/>
              <a:t>additional acreage can be enrolled. </a:t>
            </a:r>
          </a:p>
        </p:txBody>
      </p:sp>
      <p:sp>
        <p:nvSpPr>
          <p:cNvPr id="4" name="Slide Number Placeholder 3"/>
          <p:cNvSpPr>
            <a:spLocks noGrp="1"/>
          </p:cNvSpPr>
          <p:nvPr>
            <p:ph type="sldNum" sz="quarter" idx="5"/>
          </p:nvPr>
        </p:nvSpPr>
        <p:spPr/>
        <p:txBody>
          <a:bodyPr/>
          <a:lstStyle/>
          <a:p>
            <a:fld id="{39B7B040-BCF8-44D8-858A-22062DA59733}" type="slidenum">
              <a:rPr lang="en-US" smtClean="0"/>
              <a:t>18</a:t>
            </a:fld>
            <a:endParaRPr lang="en-US"/>
          </a:p>
        </p:txBody>
      </p:sp>
    </p:spTree>
    <p:extLst>
      <p:ext uri="{BB962C8B-B14F-4D97-AF65-F5344CB8AC3E}">
        <p14:creationId xmlns:p14="http://schemas.microsoft.com/office/powerpoint/2010/main" val="394070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As a reminder, we currently have three important timeclocks ticking right now:</a:t>
            </a:r>
          </a:p>
          <a:p>
            <a:pPr marL="640594" lvl="1" indent="-174708">
              <a:buFont typeface="Arial" panose="020B0604020202020204" pitchFamily="34" charset="0"/>
              <a:buChar char="•"/>
            </a:pPr>
            <a:r>
              <a:rPr lang="en-US" dirty="0"/>
              <a:t>The first one is for June 3, 2024. ACF will be accepting enrollment in the TCP through June 3, 2024. Those interested in enrolling in the TCP will need to contact ACF by this date with their interest in enrolling. </a:t>
            </a:r>
          </a:p>
          <a:p>
            <a:pPr marL="640594" lvl="1" indent="-174708">
              <a:buFont typeface="Arial" panose="020B0604020202020204" pitchFamily="34" charset="0"/>
              <a:buChar char="•"/>
            </a:pPr>
            <a:r>
              <a:rPr lang="en-US" dirty="0"/>
              <a:t>The second one is for July 3, 2024. This is the USFWS deadline for the final listing determination on the proposal to list the DSL as Endangered. </a:t>
            </a:r>
            <a:r>
              <a:rPr lang="en-US" i="1" dirty="0"/>
              <a:t>(The USFWS </a:t>
            </a:r>
            <a:r>
              <a:rPr lang="en-US" b="1" i="1" dirty="0"/>
              <a:t>could</a:t>
            </a:r>
            <a:r>
              <a:rPr lang="en-US" i="1" dirty="0"/>
              <a:t> publish a 6-month extension to push the final listing to 01/03/2025.)</a:t>
            </a:r>
          </a:p>
          <a:p>
            <a:pPr marL="640594" lvl="1" indent="-174708">
              <a:buFont typeface="Arial" panose="020B0604020202020204" pitchFamily="34" charset="0"/>
              <a:buChar char="•"/>
            </a:pPr>
            <a:r>
              <a:rPr lang="en-US" dirty="0"/>
              <a:t>The final one is for July 3, 2025. This is the USFWS deadline of </a:t>
            </a:r>
            <a:r>
              <a:rPr lang="en-US" b="1" dirty="0"/>
              <a:t>up to </a:t>
            </a:r>
            <a:r>
              <a:rPr lang="en-US" dirty="0"/>
              <a:t>an additional year to publish critical habitat designation. </a:t>
            </a:r>
          </a:p>
        </p:txBody>
      </p:sp>
      <p:sp>
        <p:nvSpPr>
          <p:cNvPr id="4" name="Slide Number Placeholder 3"/>
          <p:cNvSpPr>
            <a:spLocks noGrp="1"/>
          </p:cNvSpPr>
          <p:nvPr>
            <p:ph type="sldNum" sz="quarter" idx="5"/>
          </p:nvPr>
        </p:nvSpPr>
        <p:spPr/>
        <p:txBody>
          <a:bodyPr/>
          <a:lstStyle/>
          <a:p>
            <a:fld id="{39B7B040-BCF8-44D8-858A-22062DA59733}" type="slidenum">
              <a:rPr lang="en-US" smtClean="0"/>
              <a:t>19</a:t>
            </a:fld>
            <a:endParaRPr lang="en-US"/>
          </a:p>
        </p:txBody>
      </p:sp>
    </p:spTree>
    <p:extLst>
      <p:ext uri="{BB962C8B-B14F-4D97-AF65-F5344CB8AC3E}">
        <p14:creationId xmlns:p14="http://schemas.microsoft.com/office/powerpoint/2010/main" val="379774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agenda for today’s presentation. </a:t>
            </a:r>
          </a:p>
          <a:p>
            <a:r>
              <a:rPr lang="en-US" dirty="0"/>
              <a:t>During the presentation you may submit questions via the Zoom chat. Only ACF as the meeting administrator will see your question. We will maintain your confidentiality and read the question aloud in the order received during the Q&amp;A session at the end of this presentation. </a:t>
            </a:r>
          </a:p>
          <a:p>
            <a:endParaRPr lang="en-US" dirty="0"/>
          </a:p>
        </p:txBody>
      </p:sp>
      <p:sp>
        <p:nvSpPr>
          <p:cNvPr id="4" name="Slide Number Placeholder 3"/>
          <p:cNvSpPr>
            <a:spLocks noGrp="1"/>
          </p:cNvSpPr>
          <p:nvPr>
            <p:ph type="sldNum" sz="quarter" idx="5"/>
          </p:nvPr>
        </p:nvSpPr>
        <p:spPr/>
        <p:txBody>
          <a:bodyPr/>
          <a:lstStyle/>
          <a:p>
            <a:fld id="{39B7B040-BCF8-44D8-858A-22062DA59733}" type="slidenum">
              <a:rPr lang="en-US" smtClean="0"/>
              <a:t>2</a:t>
            </a:fld>
            <a:endParaRPr lang="en-US"/>
          </a:p>
        </p:txBody>
      </p:sp>
    </p:spTree>
    <p:extLst>
      <p:ext uri="{BB962C8B-B14F-4D97-AF65-F5344CB8AC3E}">
        <p14:creationId xmlns:p14="http://schemas.microsoft.com/office/powerpoint/2010/main" val="154289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session via Zoom chat</a:t>
            </a:r>
          </a:p>
        </p:txBody>
      </p:sp>
      <p:sp>
        <p:nvSpPr>
          <p:cNvPr id="4" name="Slide Number Placeholder 3"/>
          <p:cNvSpPr>
            <a:spLocks noGrp="1"/>
          </p:cNvSpPr>
          <p:nvPr>
            <p:ph type="sldNum" sz="quarter" idx="5"/>
          </p:nvPr>
        </p:nvSpPr>
        <p:spPr/>
        <p:txBody>
          <a:bodyPr/>
          <a:lstStyle/>
          <a:p>
            <a:fld id="{39B7B040-BCF8-44D8-858A-22062DA59733}" type="slidenum">
              <a:rPr lang="en-US" smtClean="0"/>
              <a:t>20</a:t>
            </a:fld>
            <a:endParaRPr lang="en-US"/>
          </a:p>
        </p:txBody>
      </p:sp>
    </p:spTree>
    <p:extLst>
      <p:ext uri="{BB962C8B-B14F-4D97-AF65-F5344CB8AC3E}">
        <p14:creationId xmlns:p14="http://schemas.microsoft.com/office/powerpoint/2010/main" val="184428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 – close the presentation/thank the audience for attending</a:t>
            </a:r>
          </a:p>
        </p:txBody>
      </p:sp>
      <p:sp>
        <p:nvSpPr>
          <p:cNvPr id="4" name="Slide Number Placeholder 3"/>
          <p:cNvSpPr>
            <a:spLocks noGrp="1"/>
          </p:cNvSpPr>
          <p:nvPr>
            <p:ph type="sldNum" sz="quarter" idx="5"/>
          </p:nvPr>
        </p:nvSpPr>
        <p:spPr/>
        <p:txBody>
          <a:bodyPr/>
          <a:lstStyle/>
          <a:p>
            <a:fld id="{39B7B040-BCF8-44D8-858A-22062DA59733}" type="slidenum">
              <a:rPr lang="en-US" smtClean="0"/>
              <a:t>21</a:t>
            </a:fld>
            <a:endParaRPr lang="en-US"/>
          </a:p>
        </p:txBody>
      </p:sp>
    </p:spTree>
    <p:extLst>
      <p:ext uri="{BB962C8B-B14F-4D97-AF65-F5344CB8AC3E}">
        <p14:creationId xmlns:p14="http://schemas.microsoft.com/office/powerpoint/2010/main" val="163205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Endangered Species Act (ESA) was enacted in 1973 to prevent loss or harm of endangered and threatened species and to protect the species’ habitat. </a:t>
            </a:r>
          </a:p>
          <a:p>
            <a:pPr marL="174708" indent="-174708">
              <a:buFont typeface="Arial" panose="020B0604020202020204" pitchFamily="34" charset="0"/>
              <a:buChar char="•"/>
            </a:pPr>
            <a:r>
              <a:rPr lang="en-US" dirty="0"/>
              <a:t>The ESA provides legal protections to plants and animals that are defined as threatened (likely to become endangered in the foreseeable future) or endangered (in danger of extinction). </a:t>
            </a:r>
          </a:p>
          <a:p>
            <a:pPr marL="174708" indent="-174708">
              <a:buFont typeface="Arial" panose="020B0604020202020204" pitchFamily="34" charset="0"/>
              <a:buChar char="•"/>
            </a:pPr>
            <a:r>
              <a:rPr lang="en-US" dirty="0"/>
              <a:t>The prohibitions of Section 9(a)(1) of the ESA, codified at 50 CFR 17.21, make it illegal for any person subject to the jurisdiction of the U.S. to take endangered wildlife within the U.S. or in the high seas. ‘Take’ includes to harass, harm, pursue, hunt, shoot</a:t>
            </a:r>
            <a:r>
              <a:rPr lang="en-US"/>
              <a:t>, wound</a:t>
            </a:r>
            <a:r>
              <a:rPr lang="en-US" dirty="0"/>
              <a:t>, kill, trap, capture, or collect; or to attempt any of these. </a:t>
            </a:r>
          </a:p>
        </p:txBody>
      </p:sp>
      <p:sp>
        <p:nvSpPr>
          <p:cNvPr id="4" name="Slide Number Placeholder 3"/>
          <p:cNvSpPr>
            <a:spLocks noGrp="1"/>
          </p:cNvSpPr>
          <p:nvPr>
            <p:ph type="sldNum" sz="quarter" idx="5"/>
          </p:nvPr>
        </p:nvSpPr>
        <p:spPr/>
        <p:txBody>
          <a:bodyPr/>
          <a:lstStyle/>
          <a:p>
            <a:fld id="{39B7B040-BCF8-44D8-858A-22062DA59733}" type="slidenum">
              <a:rPr lang="en-US" smtClean="0"/>
              <a:t>3</a:t>
            </a:fld>
            <a:endParaRPr lang="en-US"/>
          </a:p>
        </p:txBody>
      </p:sp>
    </p:spTree>
    <p:extLst>
      <p:ext uri="{BB962C8B-B14F-4D97-AF65-F5344CB8AC3E}">
        <p14:creationId xmlns:p14="http://schemas.microsoft.com/office/powerpoint/2010/main" val="193565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0D0D0D"/>
                </a:solidFill>
                <a:effectLst/>
                <a:latin typeface="Söhne"/>
              </a:rPr>
              <a:t>The ESA listing process involves several steps:</a:t>
            </a:r>
          </a:p>
          <a:p>
            <a:pPr algn="l">
              <a:buFont typeface="+mj-lt"/>
              <a:buAutoNum type="arabicPeriod"/>
            </a:pPr>
            <a:r>
              <a:rPr lang="en-US" b="1" i="0" dirty="0">
                <a:solidFill>
                  <a:srgbClr val="0D0D0D"/>
                </a:solidFill>
                <a:effectLst/>
                <a:latin typeface="Söhne"/>
              </a:rPr>
              <a:t>Petition</a:t>
            </a:r>
            <a:r>
              <a:rPr lang="en-US" b="0" i="0" dirty="0">
                <a:solidFill>
                  <a:srgbClr val="0D0D0D"/>
                </a:solidFill>
                <a:effectLst/>
                <a:latin typeface="Söhne"/>
              </a:rPr>
              <a:t>: The process typically begins when someone submits a petition to the U.S. Fish and Wildlife Service (FWS) requesting that a species be listed as threatened or endangered. This petition should include scientific evidence supporting the need for listing.</a:t>
            </a:r>
          </a:p>
          <a:p>
            <a:pPr algn="l">
              <a:buFont typeface="+mj-lt"/>
              <a:buAutoNum type="arabicPeriod"/>
            </a:pPr>
            <a:r>
              <a:rPr lang="en-US" b="1" i="0" dirty="0">
                <a:solidFill>
                  <a:srgbClr val="0D0D0D"/>
                </a:solidFill>
                <a:effectLst/>
                <a:latin typeface="Söhne"/>
              </a:rPr>
              <a:t>Candidate Assessment</a:t>
            </a:r>
            <a:r>
              <a:rPr lang="en-US" b="0" i="0" dirty="0">
                <a:solidFill>
                  <a:srgbClr val="0D0D0D"/>
                </a:solidFill>
                <a:effectLst/>
                <a:latin typeface="Söhne"/>
              </a:rPr>
              <a:t>: After receiving a petition, the FWS conducts an initial review to determine if the petition presents substantial information indicating that listing may be warranted. If so, the species becomes a "candidate" for listing.</a:t>
            </a:r>
          </a:p>
          <a:p>
            <a:pPr algn="l">
              <a:buFont typeface="+mj-lt"/>
              <a:buAutoNum type="arabicPeriod"/>
            </a:pPr>
            <a:r>
              <a:rPr lang="en-US" b="1" i="0" dirty="0">
                <a:solidFill>
                  <a:srgbClr val="0D0D0D"/>
                </a:solidFill>
                <a:effectLst/>
                <a:latin typeface="Söhne"/>
              </a:rPr>
              <a:t>Status Review</a:t>
            </a:r>
            <a:r>
              <a:rPr lang="en-US" b="0" i="0" dirty="0">
                <a:solidFill>
                  <a:srgbClr val="0D0D0D"/>
                </a:solidFill>
                <a:effectLst/>
                <a:latin typeface="Söhne"/>
              </a:rPr>
              <a:t>: If the species is deemed a candidate, the FWS conducts a comprehensive status review. This review involves gathering and analyzing scientific data on the species' population size, distribution, habitat, threats, and other relevant factors.</a:t>
            </a:r>
          </a:p>
          <a:p>
            <a:pPr algn="l">
              <a:buFont typeface="+mj-lt"/>
              <a:buAutoNum type="arabicPeriod"/>
            </a:pPr>
            <a:r>
              <a:rPr lang="en-US" b="1" i="0" dirty="0">
                <a:solidFill>
                  <a:srgbClr val="0D0D0D"/>
                </a:solidFill>
                <a:effectLst/>
                <a:latin typeface="Söhne"/>
              </a:rPr>
              <a:t>Proposed Rule</a:t>
            </a:r>
            <a:r>
              <a:rPr lang="en-US" b="0" i="0" dirty="0">
                <a:solidFill>
                  <a:srgbClr val="0D0D0D"/>
                </a:solidFill>
                <a:effectLst/>
                <a:latin typeface="Söhne"/>
              </a:rPr>
              <a:t>: Based on the findings of the status review, the FWS publishes a proposed rule in the Federal Register. This proposed rule outlines the agency's recommendation for whether the species should be listed as threatened or endangered and provides an opportunity for public comment.</a:t>
            </a:r>
          </a:p>
          <a:p>
            <a:pPr algn="l">
              <a:buFont typeface="+mj-lt"/>
              <a:buAutoNum type="arabicPeriod"/>
            </a:pPr>
            <a:r>
              <a:rPr lang="en-US" b="1" i="0" dirty="0">
                <a:solidFill>
                  <a:srgbClr val="0D0D0D"/>
                </a:solidFill>
                <a:effectLst/>
                <a:latin typeface="Söhne"/>
              </a:rPr>
              <a:t>Public Comment Period</a:t>
            </a:r>
            <a:r>
              <a:rPr lang="en-US" b="0" i="0" dirty="0">
                <a:solidFill>
                  <a:srgbClr val="0D0D0D"/>
                </a:solidFill>
                <a:effectLst/>
                <a:latin typeface="Söhne"/>
              </a:rPr>
              <a:t>: Once the proposed rule is published, there is a period during which members of the public, as well as stakeholders such as scientists, conservation organizations, industry representatives, and other interested parties, can submit comments and additional scientific information for consideration.</a:t>
            </a:r>
          </a:p>
          <a:p>
            <a:pPr algn="l">
              <a:buFont typeface="+mj-lt"/>
              <a:buAutoNum type="arabicPeriod"/>
            </a:pPr>
            <a:r>
              <a:rPr lang="en-US" b="1" i="0" dirty="0">
                <a:solidFill>
                  <a:srgbClr val="0D0D0D"/>
                </a:solidFill>
                <a:effectLst/>
                <a:latin typeface="Söhne"/>
              </a:rPr>
              <a:t>Final Rule</a:t>
            </a:r>
            <a:r>
              <a:rPr lang="en-US" b="0" i="0" dirty="0">
                <a:solidFill>
                  <a:srgbClr val="0D0D0D"/>
                </a:solidFill>
                <a:effectLst/>
                <a:latin typeface="Söhne"/>
              </a:rPr>
              <a:t>: After considering public comments and any additional scientific information, the FWS issues a final rule determining whether the species should be listed as threatened, endangered, or not listed. This final rule is published in the Federal Register and includes a detailed rationale for the decision.</a:t>
            </a:r>
          </a:p>
          <a:p>
            <a:pPr algn="l">
              <a:buFont typeface="+mj-lt"/>
              <a:buAutoNum type="arabicPeriod"/>
            </a:pPr>
            <a:r>
              <a:rPr lang="en-US" b="1" i="0" dirty="0">
                <a:solidFill>
                  <a:srgbClr val="0D0D0D"/>
                </a:solidFill>
                <a:effectLst/>
                <a:latin typeface="Söhne"/>
              </a:rPr>
              <a:t>Listing Decision</a:t>
            </a:r>
            <a:r>
              <a:rPr lang="en-US" b="0" i="0" dirty="0">
                <a:solidFill>
                  <a:srgbClr val="0D0D0D"/>
                </a:solidFill>
                <a:effectLst/>
                <a:latin typeface="Söhne"/>
              </a:rPr>
              <a:t>: If the final rule lists the species as threatened or endangered, it becomes protected under the ESA. The agencies may also designate critical habitat for the species, which are specific areas considered essential for its conservation.</a:t>
            </a:r>
          </a:p>
          <a:p>
            <a:pPr algn="l">
              <a:buFont typeface="+mj-lt"/>
              <a:buAutoNum type="arabicPeriod"/>
            </a:pPr>
            <a:r>
              <a:rPr lang="en-US" b="1" i="0" dirty="0">
                <a:solidFill>
                  <a:srgbClr val="0D0D0D"/>
                </a:solidFill>
                <a:effectLst/>
                <a:latin typeface="Söhne"/>
              </a:rPr>
              <a:t>Monitoring and Recovery</a:t>
            </a:r>
            <a:r>
              <a:rPr lang="en-US" b="0" i="0" dirty="0">
                <a:solidFill>
                  <a:srgbClr val="0D0D0D"/>
                </a:solidFill>
                <a:effectLst/>
                <a:latin typeface="Söhne"/>
              </a:rPr>
              <a:t>: Once listed, the FWS monitors the species' status and implements recovery plans aimed at improving its population and habitat conditions. Recovery efforts may involve habitat restoration, population management, captive breeding programs, regulatory measures, and other conservation actions.</a:t>
            </a:r>
          </a:p>
          <a:p>
            <a:endParaRPr lang="en-US" dirty="0"/>
          </a:p>
        </p:txBody>
      </p:sp>
      <p:sp>
        <p:nvSpPr>
          <p:cNvPr id="4" name="Slide Number Placeholder 3"/>
          <p:cNvSpPr>
            <a:spLocks noGrp="1"/>
          </p:cNvSpPr>
          <p:nvPr>
            <p:ph type="sldNum" sz="quarter" idx="5"/>
          </p:nvPr>
        </p:nvSpPr>
        <p:spPr/>
        <p:txBody>
          <a:bodyPr/>
          <a:lstStyle/>
          <a:p>
            <a:fld id="{39B7B040-BCF8-44D8-858A-22062DA59733}" type="slidenum">
              <a:rPr lang="en-US" smtClean="0"/>
              <a:t>4</a:t>
            </a:fld>
            <a:endParaRPr lang="en-US"/>
          </a:p>
        </p:txBody>
      </p:sp>
    </p:spTree>
    <p:extLst>
      <p:ext uri="{BB962C8B-B14F-4D97-AF65-F5344CB8AC3E}">
        <p14:creationId xmlns:p14="http://schemas.microsoft.com/office/powerpoint/2010/main" val="208112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Candidate Species are plants and animals for which the U.S. Fish and Wildlife Service (USFWS) has enough information regarding their biological status and threats to propose them as threatened or endangered under the ESA, but listing is currently precluded by higher priority listing activities. </a:t>
            </a:r>
          </a:p>
          <a:p>
            <a:pPr marL="174708" indent="-174708">
              <a:buFont typeface="Arial" panose="020B0604020202020204" pitchFamily="34" charset="0"/>
              <a:buChar char="•"/>
            </a:pPr>
            <a:r>
              <a:rPr lang="en-US" dirty="0"/>
              <a:t>Implementing conservation efforts before species are listed and their habitats become highly imperiled increases the likelihood that simpler, more cost-effective conservation options are available, and that conservation efforts will succeed. </a:t>
            </a:r>
          </a:p>
        </p:txBody>
      </p:sp>
      <p:sp>
        <p:nvSpPr>
          <p:cNvPr id="4" name="Slide Number Placeholder 3"/>
          <p:cNvSpPr>
            <a:spLocks noGrp="1"/>
          </p:cNvSpPr>
          <p:nvPr>
            <p:ph type="sldNum" sz="quarter" idx="5"/>
          </p:nvPr>
        </p:nvSpPr>
        <p:spPr/>
        <p:txBody>
          <a:bodyPr/>
          <a:lstStyle/>
          <a:p>
            <a:fld id="{39B7B040-BCF8-44D8-858A-22062DA59733}" type="slidenum">
              <a:rPr lang="en-US" smtClean="0"/>
              <a:t>5</a:t>
            </a:fld>
            <a:endParaRPr lang="en-US"/>
          </a:p>
        </p:txBody>
      </p:sp>
    </p:spTree>
    <p:extLst>
      <p:ext uri="{BB962C8B-B14F-4D97-AF65-F5344CB8AC3E}">
        <p14:creationId xmlns:p14="http://schemas.microsoft.com/office/powerpoint/2010/main" val="313208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 CCAA addresses property owners’ concerns about potential land use restrictions that could occur if a species becomes listed under the ESA by providing incentives for nonfederal property owners to engage in voluntary conservation activities that provide a net conservation benefit to the species. </a:t>
            </a:r>
          </a:p>
          <a:p>
            <a:pPr marL="174708" indent="-174708">
              <a:buFont typeface="Arial" panose="020B0604020202020204" pitchFamily="34" charset="0"/>
              <a:buChar char="•"/>
            </a:pPr>
            <a:r>
              <a:rPr lang="en-US" dirty="0"/>
              <a:t>A CCAA is a voluntary agreement that provides incentives for non-federal landowners to conserve candidate and other unlisted species likely to become candidates in the future. </a:t>
            </a:r>
          </a:p>
          <a:p>
            <a:pPr marL="174708" indent="-174708">
              <a:buFont typeface="Arial" panose="020B0604020202020204" pitchFamily="34" charset="0"/>
              <a:buChar char="•"/>
            </a:pPr>
            <a:r>
              <a:rPr lang="en-US" dirty="0"/>
              <a:t>For the length of the agreement, landowners agree to undertake specific activities that address the identified threats to the DSL. </a:t>
            </a:r>
          </a:p>
          <a:p>
            <a:pPr marL="174708" indent="-174708">
              <a:buFont typeface="Arial" panose="020B0604020202020204" pitchFamily="34" charset="0"/>
              <a:buChar char="•"/>
            </a:pPr>
            <a:r>
              <a:rPr lang="en-US" dirty="0"/>
              <a:t>The Texas Conservation Plan (TCP) for the DSL is a CCAA.  </a:t>
            </a:r>
          </a:p>
        </p:txBody>
      </p:sp>
      <p:sp>
        <p:nvSpPr>
          <p:cNvPr id="4" name="Slide Number Placeholder 3"/>
          <p:cNvSpPr>
            <a:spLocks noGrp="1"/>
          </p:cNvSpPr>
          <p:nvPr>
            <p:ph type="sldNum" sz="quarter" idx="5"/>
          </p:nvPr>
        </p:nvSpPr>
        <p:spPr/>
        <p:txBody>
          <a:bodyPr/>
          <a:lstStyle/>
          <a:p>
            <a:fld id="{39B7B040-BCF8-44D8-858A-22062DA59733}" type="slidenum">
              <a:rPr lang="en-US" smtClean="0"/>
              <a:t>6</a:t>
            </a:fld>
            <a:endParaRPr lang="en-US"/>
          </a:p>
        </p:txBody>
      </p:sp>
    </p:spTree>
    <p:extLst>
      <p:ext uri="{BB962C8B-B14F-4D97-AF65-F5344CB8AC3E}">
        <p14:creationId xmlns:p14="http://schemas.microsoft.com/office/powerpoint/2010/main" val="77106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Dunes Sagebrush Lizard, or DSL, is a habitat specialist. </a:t>
            </a:r>
          </a:p>
          <a:p>
            <a:pPr marL="174708" indent="-174708">
              <a:buFont typeface="Arial" panose="020B0604020202020204" pitchFamily="34" charset="0"/>
              <a:buChar char="•"/>
            </a:pPr>
            <a:r>
              <a:rPr lang="en-US" dirty="0"/>
              <a:t>It is a small lizard (about 2.8 inches long) that occurs in the sand dune complexes associated with shinnery oak in the Permian Basin of West Texas and Eastern New Mexico. </a:t>
            </a:r>
          </a:p>
          <a:p>
            <a:pPr marL="174708" indent="-174708">
              <a:buFont typeface="Arial" panose="020B0604020202020204" pitchFamily="34" charset="0"/>
              <a:buChar char="•"/>
            </a:pPr>
            <a:r>
              <a:rPr lang="en-US" dirty="0"/>
              <a:t>The DSL is a Candidate Species and currently proposed for Federal listing under the ESA throughout its range in Texas and New Mexico. The USFWS’s Proposed Rule to list the DSL as an Endangered Species under the ESA was published in the Federal Register on July 3, 2023. </a:t>
            </a:r>
          </a:p>
          <a:p>
            <a:pPr marL="174708" indent="-174708">
              <a:buFont typeface="Arial" panose="020B0604020202020204" pitchFamily="34" charset="0"/>
              <a:buChar char="•"/>
            </a:pPr>
            <a:r>
              <a:rPr lang="en-US" dirty="0"/>
              <a:t>In Texas, the species is known or believed to occur in the counties of Andrews, Crane, Ector, Gaines, Ward and Winkler. </a:t>
            </a:r>
          </a:p>
        </p:txBody>
      </p:sp>
      <p:sp>
        <p:nvSpPr>
          <p:cNvPr id="4" name="Slide Number Placeholder 3"/>
          <p:cNvSpPr>
            <a:spLocks noGrp="1"/>
          </p:cNvSpPr>
          <p:nvPr>
            <p:ph type="sldNum" sz="quarter" idx="5"/>
          </p:nvPr>
        </p:nvSpPr>
        <p:spPr/>
        <p:txBody>
          <a:bodyPr/>
          <a:lstStyle/>
          <a:p>
            <a:fld id="{39B7B040-BCF8-44D8-858A-22062DA59733}" type="slidenum">
              <a:rPr lang="en-US" smtClean="0"/>
              <a:t>7</a:t>
            </a:fld>
            <a:endParaRPr lang="en-US"/>
          </a:p>
        </p:txBody>
      </p:sp>
    </p:spTree>
    <p:extLst>
      <p:ext uri="{BB962C8B-B14F-4D97-AF65-F5344CB8AC3E}">
        <p14:creationId xmlns:p14="http://schemas.microsoft.com/office/powerpoint/2010/main" val="92773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the USFWS Proposed Rule for the DSL, USFWS found that listing the species was warranted, and if the proposed rule is finalized, USFWS will add the DSL to the List of Endangered and Threatened Wildlife and extend the ESA’s protections to the species. </a:t>
            </a:r>
          </a:p>
          <a:p>
            <a:pPr marL="174708" indent="-174708">
              <a:buFont typeface="Arial" panose="020B0604020202020204" pitchFamily="34" charset="0"/>
              <a:buChar char="•"/>
            </a:pPr>
            <a:r>
              <a:rPr lang="en-US" dirty="0"/>
              <a:t>USFWS determined that the designation of critical habitat was prudent but not determinable at the time of the proposed rule to list the species. The ESA allows USFWS an additional year to publish critical habitat designation. </a:t>
            </a:r>
          </a:p>
          <a:p>
            <a:pPr marL="174708" indent="-174708">
              <a:buFont typeface="Arial" panose="020B0604020202020204" pitchFamily="34" charset="0"/>
              <a:buChar char="•"/>
            </a:pPr>
            <a:r>
              <a:rPr lang="en-US" dirty="0"/>
              <a:t>Critical habitat can be designated </a:t>
            </a:r>
            <a:r>
              <a:rPr lang="en-US" b="1" u="sng" dirty="0"/>
              <a:t>OUTSIDE</a:t>
            </a:r>
            <a:r>
              <a:rPr lang="en-US" dirty="0"/>
              <a:t> the geographical area occupied by the DSL at the time it is listed, upon a determination that such areas are essential for the conservation of the species. </a:t>
            </a:r>
          </a:p>
        </p:txBody>
      </p:sp>
      <p:sp>
        <p:nvSpPr>
          <p:cNvPr id="4" name="Slide Number Placeholder 3"/>
          <p:cNvSpPr>
            <a:spLocks noGrp="1"/>
          </p:cNvSpPr>
          <p:nvPr>
            <p:ph type="sldNum" sz="quarter" idx="5"/>
          </p:nvPr>
        </p:nvSpPr>
        <p:spPr/>
        <p:txBody>
          <a:bodyPr/>
          <a:lstStyle/>
          <a:p>
            <a:fld id="{39B7B040-BCF8-44D8-858A-22062DA59733}" type="slidenum">
              <a:rPr lang="en-US" smtClean="0"/>
              <a:t>8</a:t>
            </a:fld>
            <a:endParaRPr lang="en-US"/>
          </a:p>
        </p:txBody>
      </p:sp>
    </p:spTree>
    <p:extLst>
      <p:ext uri="{BB962C8B-B14F-4D97-AF65-F5344CB8AC3E}">
        <p14:creationId xmlns:p14="http://schemas.microsoft.com/office/powerpoint/2010/main" val="191881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Deliberations over the DSL’s status date all the way back to 1982. </a:t>
            </a:r>
          </a:p>
          <a:p>
            <a:pPr marL="174708" indent="-174708">
              <a:buFont typeface="Arial" panose="020B0604020202020204" pitchFamily="34" charset="0"/>
              <a:buChar char="•"/>
            </a:pPr>
            <a:r>
              <a:rPr lang="en-US" dirty="0"/>
              <a:t>The most recent federal actions that shaped where we are today include the:</a:t>
            </a:r>
          </a:p>
          <a:p>
            <a:pPr marL="640594" lvl="1" indent="-174708">
              <a:buFont typeface="Arial" panose="020B0604020202020204" pitchFamily="34" charset="0"/>
              <a:buChar char="•"/>
            </a:pPr>
            <a:r>
              <a:rPr lang="en-US" dirty="0"/>
              <a:t>January 6, 2018, Center for Biological Diversity and Defenders of Wildlife petition to the USFWS requesting the DSL be listed as endangered or threatened and critical habitat be designated;</a:t>
            </a:r>
          </a:p>
          <a:p>
            <a:pPr marL="640594" lvl="1" indent="-174708">
              <a:buFont typeface="Arial" panose="020B0604020202020204" pitchFamily="34" charset="0"/>
              <a:buChar char="•"/>
            </a:pPr>
            <a:r>
              <a:rPr lang="en-US" dirty="0"/>
              <a:t>In response to this petition, the USFWS published a 90-day finding determining the petition presented substantial scientific or commercial information indicating listing is warranted</a:t>
            </a:r>
          </a:p>
          <a:p>
            <a:pPr marL="640594" lvl="1" indent="-174708">
              <a:buFont typeface="Arial" panose="020B0604020202020204" pitchFamily="34" charset="0"/>
              <a:buChar char="•"/>
            </a:pPr>
            <a:r>
              <a:rPr lang="en-US" dirty="0"/>
              <a:t>On May 19, 2022, USFWS received a complaint from the Center for Biological Diversity alleging failure of the USFWS to issue a timely 12-month finding. To settle this complaint, USFWS agreed to publish a 12-month finding by 06/29/2023.</a:t>
            </a:r>
          </a:p>
        </p:txBody>
      </p:sp>
      <p:sp>
        <p:nvSpPr>
          <p:cNvPr id="4" name="Slide Number Placeholder 3"/>
          <p:cNvSpPr>
            <a:spLocks noGrp="1"/>
          </p:cNvSpPr>
          <p:nvPr>
            <p:ph type="sldNum" sz="quarter" idx="5"/>
          </p:nvPr>
        </p:nvSpPr>
        <p:spPr/>
        <p:txBody>
          <a:bodyPr/>
          <a:lstStyle/>
          <a:p>
            <a:fld id="{39B7B040-BCF8-44D8-858A-22062DA59733}" type="slidenum">
              <a:rPr lang="en-US" smtClean="0"/>
              <a:t>9</a:t>
            </a:fld>
            <a:endParaRPr lang="en-US"/>
          </a:p>
        </p:txBody>
      </p:sp>
    </p:spTree>
    <p:extLst>
      <p:ext uri="{BB962C8B-B14F-4D97-AF65-F5344CB8AC3E}">
        <p14:creationId xmlns:p14="http://schemas.microsoft.com/office/powerpoint/2010/main" val="184275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4/15/2024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4/15/2024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4/15/2024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pixabay.com/en/question-mark-pile-question-mark-149585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png"/><Relationship Id="rId18" Type="http://schemas.openxmlformats.org/officeDocument/2006/relationships/customXml" Target="../ink/ink8.xm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customXml" Target="../ink/ink5.xml"/><Relationship Id="rId17"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customXml" Target="../ink/ink7.xml"/><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4.xml"/><Relationship Id="rId19" Type="http://schemas.openxmlformats.org/officeDocument/2006/relationships/image" Target="../media/image15.png"/><Relationship Id="rId4" Type="http://schemas.openxmlformats.org/officeDocument/2006/relationships/customXml" Target="../ink/ink1.xml"/><Relationship Id="rId9" Type="http://schemas.openxmlformats.org/officeDocument/2006/relationships/image" Target="../media/image10.png"/><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D36D968-52AA-D675-76E5-E531A7397BC8}"/>
              </a:ext>
            </a:extLst>
          </p:cNvPr>
          <p:cNvSpPr>
            <a:spLocks noGrp="1"/>
          </p:cNvSpPr>
          <p:nvPr>
            <p:ph type="subTitle" idx="1"/>
          </p:nvPr>
        </p:nvSpPr>
        <p:spPr>
          <a:xfrm>
            <a:off x="1061258" y="5352129"/>
            <a:ext cx="10069484" cy="536125"/>
          </a:xfrm>
        </p:spPr>
        <p:txBody>
          <a:bodyPr>
            <a:noAutofit/>
          </a:bodyPr>
          <a:lstStyle/>
          <a:p>
            <a:pPr>
              <a:lnSpc>
                <a:spcPct val="90000"/>
              </a:lnSpc>
            </a:pPr>
            <a:r>
              <a:rPr lang="en-US" sz="4000" b="1" dirty="0">
                <a:solidFill>
                  <a:srgbClr val="FFFFFF"/>
                </a:solidFill>
              </a:rPr>
              <a:t>2</a:t>
            </a:r>
            <a:r>
              <a:rPr lang="en-US" sz="4000" b="1" baseline="30000" dirty="0">
                <a:solidFill>
                  <a:srgbClr val="FFFFFF"/>
                </a:solidFill>
              </a:rPr>
              <a:t>nd</a:t>
            </a:r>
            <a:r>
              <a:rPr lang="en-US" sz="4000" b="1" dirty="0">
                <a:solidFill>
                  <a:srgbClr val="FFFFFF"/>
                </a:solidFill>
              </a:rPr>
              <a:t> Virtual Public Informational Meeting </a:t>
            </a:r>
          </a:p>
          <a:p>
            <a:pPr>
              <a:lnSpc>
                <a:spcPct val="90000"/>
              </a:lnSpc>
            </a:pPr>
            <a:r>
              <a:rPr lang="en-US" sz="3200" dirty="0">
                <a:solidFill>
                  <a:srgbClr val="FFFFFF"/>
                </a:solidFill>
              </a:rPr>
              <a:t>Texas Conservation Plan for the Dunes Sagebrush Lizard</a:t>
            </a:r>
          </a:p>
        </p:txBody>
      </p:sp>
      <p:pic>
        <p:nvPicPr>
          <p:cNvPr id="5" name="Picture 4" descr="A logo with black text&#10;&#10;Description automatically generated">
            <a:extLst>
              <a:ext uri="{FF2B5EF4-FFF2-40B4-BE49-F238E27FC236}">
                <a16:creationId xmlns:a16="http://schemas.microsoft.com/office/drawing/2014/main" id="{A113DFDE-EAB8-8CA7-45DC-01F461A87929}"/>
              </a:ext>
            </a:extLst>
          </p:cNvPr>
          <p:cNvPicPr>
            <a:picLocks noChangeAspect="1"/>
          </p:cNvPicPr>
          <p:nvPr/>
        </p:nvPicPr>
        <p:blipFill>
          <a:blip r:embed="rId3"/>
          <a:stretch>
            <a:fillRect/>
          </a:stretch>
        </p:blipFill>
        <p:spPr>
          <a:xfrm>
            <a:off x="2278866" y="640078"/>
            <a:ext cx="7634268" cy="3301307"/>
          </a:xfrm>
          <a:prstGeom prst="rect">
            <a:avLst/>
          </a:prstGeom>
        </p:spPr>
      </p:pic>
    </p:spTree>
    <p:extLst>
      <p:ext uri="{BB962C8B-B14F-4D97-AF65-F5344CB8AC3E}">
        <p14:creationId xmlns:p14="http://schemas.microsoft.com/office/powerpoint/2010/main" val="2840992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8862EC7-E1F6-C7EA-897D-F791EC443DBF}"/>
              </a:ext>
            </a:extLst>
          </p:cNvPr>
          <p:cNvPicPr>
            <a:picLocks noGrp="1" noChangeAspect="1"/>
          </p:cNvPicPr>
          <p:nvPr>
            <p:ph idx="1"/>
          </p:nvPr>
        </p:nvPicPr>
        <p:blipFill rotWithShape="1">
          <a:blip r:embed="rId3"/>
          <a:srcRect t="1559" b="27961"/>
          <a:stretch/>
        </p:blipFill>
        <p:spPr>
          <a:xfrm>
            <a:off x="4650909" y="10"/>
            <a:ext cx="7541090" cy="6857989"/>
          </a:xfrm>
          <a:prstGeom prst="rect">
            <a:avLst/>
          </a:prstGeom>
        </p:spPr>
      </p:pic>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F0FEE-CD49-74BB-6287-0C12C282039C}"/>
              </a:ext>
            </a:extLst>
          </p:cNvPr>
          <p:cNvSpPr>
            <a:spLocks noGrp="1"/>
          </p:cNvSpPr>
          <p:nvPr>
            <p:ph type="title"/>
          </p:nvPr>
        </p:nvSpPr>
        <p:spPr>
          <a:xfrm>
            <a:off x="643468" y="455000"/>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2023 DSL Proposal to list timeline</a:t>
            </a:r>
          </a:p>
        </p:txBody>
      </p:sp>
      <p:sp>
        <p:nvSpPr>
          <p:cNvPr id="4" name="Text Placeholder 3">
            <a:extLst>
              <a:ext uri="{FF2B5EF4-FFF2-40B4-BE49-F238E27FC236}">
                <a16:creationId xmlns:a16="http://schemas.microsoft.com/office/drawing/2014/main" id="{0DA5F9CC-65DE-DE1B-D9E8-C9CF224A7AFE}"/>
              </a:ext>
            </a:extLst>
          </p:cNvPr>
          <p:cNvSpPr>
            <a:spLocks noGrp="1"/>
          </p:cNvSpPr>
          <p:nvPr>
            <p:ph type="body" sz="half" idx="2"/>
          </p:nvPr>
        </p:nvSpPr>
        <p:spPr>
          <a:xfrm>
            <a:off x="341638" y="2521309"/>
            <a:ext cx="3987538" cy="3998426"/>
          </a:xfrm>
        </p:spPr>
        <p:txBody>
          <a:bodyPr vert="horz" lIns="91440" tIns="45720" rIns="91440" bIns="45720" rtlCol="0">
            <a:noAutofit/>
          </a:bodyPr>
          <a:lstStyle/>
          <a:p>
            <a:pPr marL="285750" indent="-228600" algn="l">
              <a:lnSpc>
                <a:spcPct val="90000"/>
              </a:lnSpc>
              <a:buFont typeface="Arial" panose="020B0604020202020204" pitchFamily="34" charset="0"/>
              <a:buChar char="•"/>
            </a:pPr>
            <a:r>
              <a:rPr lang="en-US" sz="1600" b="1" u="sng" dirty="0">
                <a:solidFill>
                  <a:schemeClr val="bg1"/>
                </a:solidFill>
              </a:rPr>
              <a:t>07/03/2023</a:t>
            </a:r>
            <a:r>
              <a:rPr lang="en-US" sz="1600" dirty="0">
                <a:solidFill>
                  <a:schemeClr val="bg1"/>
                </a:solidFill>
              </a:rPr>
              <a:t> – USFWS published </a:t>
            </a:r>
            <a:r>
              <a:rPr lang="en-US" sz="1600" i="1" dirty="0">
                <a:solidFill>
                  <a:schemeClr val="bg1"/>
                </a:solidFill>
              </a:rPr>
              <a:t>Proposed Rule to list the DSL </a:t>
            </a:r>
            <a:r>
              <a:rPr lang="en-US" sz="1600" dirty="0">
                <a:solidFill>
                  <a:schemeClr val="bg1"/>
                </a:solidFill>
              </a:rPr>
              <a:t>in the Federal Register and USFWS Species Status Assessment (SSA) for the DSL. This document served as a 12-month finding for the 2018 petition and opened a 60-day comment period, which seeks input on the proposal to list the DSL. </a:t>
            </a:r>
          </a:p>
          <a:p>
            <a:pPr marL="285750" indent="-228600" algn="l">
              <a:lnSpc>
                <a:spcPct val="90000"/>
              </a:lnSpc>
              <a:buFont typeface="Arial" panose="020B0604020202020204" pitchFamily="34" charset="0"/>
              <a:buChar char="•"/>
            </a:pPr>
            <a:r>
              <a:rPr lang="en-US" sz="1600" b="1" u="sng" dirty="0">
                <a:solidFill>
                  <a:schemeClr val="bg1"/>
                </a:solidFill>
              </a:rPr>
              <a:t>07/31/2023</a:t>
            </a:r>
            <a:r>
              <a:rPr lang="en-US" sz="1600" dirty="0">
                <a:solidFill>
                  <a:schemeClr val="bg1"/>
                </a:solidFill>
              </a:rPr>
              <a:t> – USFWS held a virtual public informational session and public hearing.</a:t>
            </a:r>
          </a:p>
          <a:p>
            <a:pPr marL="285750" indent="-228600" algn="l">
              <a:lnSpc>
                <a:spcPct val="90000"/>
              </a:lnSpc>
              <a:buFont typeface="Arial" panose="020B0604020202020204" pitchFamily="34" charset="0"/>
              <a:buChar char="•"/>
            </a:pPr>
            <a:r>
              <a:rPr lang="en-US" sz="1600" b="1" u="sng" dirty="0">
                <a:solidFill>
                  <a:schemeClr val="bg1"/>
                </a:solidFill>
              </a:rPr>
              <a:t>08/30/2023</a:t>
            </a:r>
            <a:r>
              <a:rPr lang="en-US" sz="1600" dirty="0">
                <a:solidFill>
                  <a:schemeClr val="bg1"/>
                </a:solidFill>
              </a:rPr>
              <a:t> – USFWS published a </a:t>
            </a:r>
            <a:r>
              <a:rPr lang="en-US" sz="1600" i="1" dirty="0">
                <a:solidFill>
                  <a:schemeClr val="bg1"/>
                </a:solidFill>
              </a:rPr>
              <a:t>30-day extension on the public comment period </a:t>
            </a:r>
            <a:r>
              <a:rPr lang="en-US" sz="1600" dirty="0">
                <a:solidFill>
                  <a:schemeClr val="bg1"/>
                </a:solidFill>
              </a:rPr>
              <a:t>in the Federal Register. </a:t>
            </a:r>
            <a:endParaRPr lang="en-US" sz="1600" i="1" dirty="0">
              <a:solidFill>
                <a:schemeClr val="bg1"/>
              </a:solidFill>
            </a:endParaRPr>
          </a:p>
          <a:p>
            <a:pPr marL="285750" indent="-228600" algn="l">
              <a:lnSpc>
                <a:spcPct val="90000"/>
              </a:lnSpc>
              <a:buFont typeface="Arial" panose="020B0604020202020204" pitchFamily="34" charset="0"/>
              <a:buChar char="•"/>
            </a:pPr>
            <a:r>
              <a:rPr lang="en-US" sz="1600" b="1" u="sng" dirty="0">
                <a:solidFill>
                  <a:schemeClr val="bg1"/>
                </a:solidFill>
              </a:rPr>
              <a:t>10/02/2023</a:t>
            </a:r>
            <a:r>
              <a:rPr lang="en-US" sz="1600" dirty="0">
                <a:solidFill>
                  <a:schemeClr val="bg1"/>
                </a:solidFill>
              </a:rPr>
              <a:t> – USFWS extended public comment period closed </a:t>
            </a:r>
          </a:p>
        </p:txBody>
      </p:sp>
      <p:sp>
        <p:nvSpPr>
          <p:cNvPr id="7" name="TextBox 6">
            <a:extLst>
              <a:ext uri="{FF2B5EF4-FFF2-40B4-BE49-F238E27FC236}">
                <a16:creationId xmlns:a16="http://schemas.microsoft.com/office/drawing/2014/main" id="{0D2A5C3E-7659-49BE-F1A8-038BE8E4372D}"/>
              </a:ext>
            </a:extLst>
          </p:cNvPr>
          <p:cNvSpPr txBox="1"/>
          <p:nvPr/>
        </p:nvSpPr>
        <p:spPr>
          <a:xfrm>
            <a:off x="5881898" y="9236"/>
            <a:ext cx="5079111" cy="307777"/>
          </a:xfrm>
          <a:prstGeom prst="rect">
            <a:avLst/>
          </a:prstGeom>
          <a:noFill/>
        </p:spPr>
        <p:txBody>
          <a:bodyPr wrap="square" rtlCol="0">
            <a:spAutoFit/>
          </a:bodyPr>
          <a:lstStyle/>
          <a:p>
            <a:r>
              <a:rPr lang="en-US" sz="1400" dirty="0"/>
              <a:t>https://www.regulations.gov/document/FWS-R2-ES-2022-0162-0005</a:t>
            </a:r>
          </a:p>
        </p:txBody>
      </p:sp>
    </p:spTree>
    <p:extLst>
      <p:ext uri="{BB962C8B-B14F-4D97-AF65-F5344CB8AC3E}">
        <p14:creationId xmlns:p14="http://schemas.microsoft.com/office/powerpoint/2010/main" val="69976723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CD04-733F-69C6-4ED1-3E09A5F1B2A1}"/>
              </a:ext>
            </a:extLst>
          </p:cNvPr>
          <p:cNvSpPr>
            <a:spLocks noGrp="1"/>
          </p:cNvSpPr>
          <p:nvPr>
            <p:ph type="title"/>
          </p:nvPr>
        </p:nvSpPr>
        <p:spPr>
          <a:xfrm>
            <a:off x="8310268" y="534323"/>
            <a:ext cx="3066937" cy="1188720"/>
          </a:xfrm>
        </p:spPr>
        <p:txBody>
          <a:bodyPr vert="horz" lIns="182880" tIns="182880" rIns="182880" bIns="182880" rtlCol="0" anchor="ctr">
            <a:normAutofit fontScale="90000"/>
          </a:bodyPr>
          <a:lstStyle/>
          <a:p>
            <a:r>
              <a:rPr lang="en-US" sz="2000" dirty="0"/>
              <a:t>- upcoming – </a:t>
            </a:r>
            <a:br>
              <a:rPr lang="en-US" sz="1500" dirty="0"/>
            </a:br>
            <a:r>
              <a:rPr lang="en-US" sz="2800" b="1" dirty="0"/>
              <a:t>2024 deadlines</a:t>
            </a:r>
            <a:br>
              <a:rPr lang="en-US" sz="1500" dirty="0"/>
            </a:br>
            <a:r>
              <a:rPr lang="en-US" sz="1800" dirty="0"/>
              <a:t>DSL Proposal to list</a:t>
            </a:r>
          </a:p>
        </p:txBody>
      </p:sp>
      <p:sp>
        <p:nvSpPr>
          <p:cNvPr id="15" name="Rectangle 14">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E240C93-D237-8B93-E8FB-F009A803C330}"/>
              </a:ext>
            </a:extLst>
          </p:cNvPr>
          <p:cNvPicPr>
            <a:picLocks noGrp="1" noChangeAspect="1"/>
          </p:cNvPicPr>
          <p:nvPr>
            <p:ph idx="1"/>
          </p:nvPr>
        </p:nvPicPr>
        <p:blipFill>
          <a:blip r:embed="rId3"/>
          <a:stretch>
            <a:fillRect/>
          </a:stretch>
        </p:blipFill>
        <p:spPr>
          <a:xfrm>
            <a:off x="1143979" y="1378040"/>
            <a:ext cx="6227064" cy="4109862"/>
          </a:xfrm>
          <a:prstGeom prst="rect">
            <a:avLst/>
          </a:prstGeom>
        </p:spPr>
      </p:pic>
      <p:sp>
        <p:nvSpPr>
          <p:cNvPr id="4" name="Text Placeholder 3">
            <a:extLst>
              <a:ext uri="{FF2B5EF4-FFF2-40B4-BE49-F238E27FC236}">
                <a16:creationId xmlns:a16="http://schemas.microsoft.com/office/drawing/2014/main" id="{0DE4F561-7C48-6727-4E77-846592C8E818}"/>
              </a:ext>
            </a:extLst>
          </p:cNvPr>
          <p:cNvSpPr>
            <a:spLocks noGrp="1"/>
          </p:cNvSpPr>
          <p:nvPr>
            <p:ph type="body" sz="half" idx="2"/>
          </p:nvPr>
        </p:nvSpPr>
        <p:spPr>
          <a:xfrm>
            <a:off x="8029076" y="1885401"/>
            <a:ext cx="3629319" cy="4438275"/>
          </a:xfrm>
        </p:spPr>
        <p:txBody>
          <a:bodyPr vert="horz" lIns="91440" tIns="45720" rIns="91440" bIns="45720" rtlCol="0">
            <a:noAutofit/>
          </a:bodyPr>
          <a:lstStyle/>
          <a:p>
            <a:pPr marL="285750" indent="-228600" algn="l">
              <a:buFont typeface="Arial" panose="020B0604020202020204" pitchFamily="34" charset="0"/>
              <a:buChar char="•"/>
            </a:pPr>
            <a:r>
              <a:rPr lang="en-US" sz="2200" b="1" u="sng" dirty="0">
                <a:solidFill>
                  <a:srgbClr val="FF0000"/>
                </a:solidFill>
              </a:rPr>
              <a:t>06/03/2024 </a:t>
            </a:r>
            <a:r>
              <a:rPr lang="en-US" sz="2200" dirty="0">
                <a:solidFill>
                  <a:schemeClr val="tx1"/>
                </a:solidFill>
              </a:rPr>
              <a:t>– ACF deadline for accepting enrollment in the TCP</a:t>
            </a:r>
            <a:endParaRPr lang="en-US" sz="2200" dirty="0">
              <a:solidFill>
                <a:srgbClr val="FF0000"/>
              </a:solidFill>
            </a:endParaRPr>
          </a:p>
          <a:p>
            <a:pPr marL="285750" indent="-228600" algn="l">
              <a:buFont typeface="Arial" panose="020B0604020202020204" pitchFamily="34" charset="0"/>
              <a:buChar char="•"/>
            </a:pPr>
            <a:r>
              <a:rPr lang="en-US" sz="2200" b="1" u="sng" dirty="0">
                <a:solidFill>
                  <a:srgbClr val="FF0000"/>
                </a:solidFill>
              </a:rPr>
              <a:t>07/03/2024</a:t>
            </a:r>
            <a:r>
              <a:rPr lang="en-US" sz="2200" dirty="0">
                <a:solidFill>
                  <a:schemeClr val="tx1">
                    <a:lumMod val="85000"/>
                    <a:lumOff val="15000"/>
                  </a:schemeClr>
                </a:solidFill>
              </a:rPr>
              <a:t> – USFWS deadline for final listing determination on the proposal to list the DSL as Endangered. </a:t>
            </a:r>
            <a:r>
              <a:rPr lang="en-US" sz="2200" i="1" dirty="0">
                <a:solidFill>
                  <a:schemeClr val="tx1">
                    <a:lumMod val="85000"/>
                    <a:lumOff val="15000"/>
                  </a:schemeClr>
                </a:solidFill>
              </a:rPr>
              <a:t> </a:t>
            </a:r>
          </a:p>
          <a:p>
            <a:pPr marL="285750" indent="-228600" algn="l">
              <a:buFont typeface="Arial" panose="020B0604020202020204" pitchFamily="34" charset="0"/>
              <a:buChar char="•"/>
            </a:pPr>
            <a:r>
              <a:rPr lang="en-US" sz="2200" b="1" u="sng" dirty="0">
                <a:solidFill>
                  <a:srgbClr val="FF0000"/>
                </a:solidFill>
              </a:rPr>
              <a:t>07/03/2025</a:t>
            </a:r>
            <a:r>
              <a:rPr lang="en-US" sz="2200" dirty="0">
                <a:solidFill>
                  <a:schemeClr val="tx1">
                    <a:lumMod val="85000"/>
                    <a:lumOff val="15000"/>
                  </a:schemeClr>
                </a:solidFill>
              </a:rPr>
              <a:t> – USFWS deadline of additional year to publish critical habitat designation. </a:t>
            </a:r>
          </a:p>
        </p:txBody>
      </p:sp>
    </p:spTree>
    <p:extLst>
      <p:ext uri="{BB962C8B-B14F-4D97-AF65-F5344CB8AC3E}">
        <p14:creationId xmlns:p14="http://schemas.microsoft.com/office/powerpoint/2010/main" val="233509223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761"/>
            <a:ext cx="12192000" cy="343123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69917-D2DF-6657-ECC4-5DF973C8E7B5}"/>
              </a:ext>
            </a:extLst>
          </p:cNvPr>
          <p:cNvSpPr>
            <a:spLocks noGrp="1"/>
          </p:cNvSpPr>
          <p:nvPr>
            <p:ph type="title"/>
          </p:nvPr>
        </p:nvSpPr>
        <p:spPr>
          <a:xfrm>
            <a:off x="2228087" y="3531859"/>
            <a:ext cx="7729729" cy="855406"/>
          </a:xfrm>
          <a:noFill/>
          <a:ln>
            <a:solidFill>
              <a:schemeClr val="bg1"/>
            </a:solidFill>
          </a:ln>
        </p:spPr>
        <p:txBody>
          <a:bodyPr vert="horz" lIns="182880" tIns="182880" rIns="182880" bIns="182880" rtlCol="0" anchor="ctr">
            <a:noAutofit/>
          </a:bodyPr>
          <a:lstStyle/>
          <a:p>
            <a:r>
              <a:rPr lang="en-US" sz="3200" dirty="0">
                <a:solidFill>
                  <a:schemeClr val="bg1"/>
                </a:solidFill>
              </a:rPr>
              <a:t>Texas conservation plan </a:t>
            </a:r>
            <a:br>
              <a:rPr lang="en-US" sz="3200" dirty="0">
                <a:solidFill>
                  <a:schemeClr val="bg1"/>
                </a:solidFill>
              </a:rPr>
            </a:br>
            <a:r>
              <a:rPr lang="en-US" sz="3200" dirty="0">
                <a:solidFill>
                  <a:schemeClr val="bg1"/>
                </a:solidFill>
              </a:rPr>
              <a:t>background</a:t>
            </a:r>
          </a:p>
        </p:txBody>
      </p:sp>
      <p:pic>
        <p:nvPicPr>
          <p:cNvPr id="6" name="Content Placeholder 5">
            <a:extLst>
              <a:ext uri="{FF2B5EF4-FFF2-40B4-BE49-F238E27FC236}">
                <a16:creationId xmlns:a16="http://schemas.microsoft.com/office/drawing/2014/main" id="{66090206-D932-3B0D-18D9-7B45F4C6026E}"/>
              </a:ext>
            </a:extLst>
          </p:cNvPr>
          <p:cNvPicPr>
            <a:picLocks noGrp="1" noChangeAspect="1"/>
          </p:cNvPicPr>
          <p:nvPr>
            <p:ph idx="1"/>
          </p:nvPr>
        </p:nvPicPr>
        <p:blipFill rotWithShape="1">
          <a:blip r:embed="rId3"/>
          <a:srcRect l="22102" r="-4" b="-4"/>
          <a:stretch/>
        </p:blipFill>
        <p:spPr>
          <a:xfrm>
            <a:off x="20" y="10"/>
            <a:ext cx="4059916" cy="3426751"/>
          </a:xfrm>
          <a:prstGeom prst="rect">
            <a:avLst/>
          </a:prstGeom>
        </p:spPr>
      </p:pic>
      <p:pic>
        <p:nvPicPr>
          <p:cNvPr id="8" name="Picture 7">
            <a:extLst>
              <a:ext uri="{FF2B5EF4-FFF2-40B4-BE49-F238E27FC236}">
                <a16:creationId xmlns:a16="http://schemas.microsoft.com/office/drawing/2014/main" id="{3DEA0E50-717D-C080-060A-3D5E2B0B3985}"/>
              </a:ext>
            </a:extLst>
          </p:cNvPr>
          <p:cNvPicPr>
            <a:picLocks noChangeAspect="1"/>
          </p:cNvPicPr>
          <p:nvPr/>
        </p:nvPicPr>
        <p:blipFill rotWithShape="1">
          <a:blip r:embed="rId4"/>
          <a:srcRect r="38594" b="-2"/>
          <a:stretch/>
        </p:blipFill>
        <p:spPr>
          <a:xfrm>
            <a:off x="4059936" y="10"/>
            <a:ext cx="4066032" cy="3426751"/>
          </a:xfrm>
          <a:prstGeom prst="rect">
            <a:avLst/>
          </a:prstGeom>
        </p:spPr>
      </p:pic>
      <p:pic>
        <p:nvPicPr>
          <p:cNvPr id="10" name="Picture 9">
            <a:extLst>
              <a:ext uri="{FF2B5EF4-FFF2-40B4-BE49-F238E27FC236}">
                <a16:creationId xmlns:a16="http://schemas.microsoft.com/office/drawing/2014/main" id="{68191C8E-7533-DFE7-2AE1-B0777F5C09B8}"/>
              </a:ext>
            </a:extLst>
          </p:cNvPr>
          <p:cNvPicPr>
            <a:picLocks noChangeAspect="1"/>
          </p:cNvPicPr>
          <p:nvPr/>
        </p:nvPicPr>
        <p:blipFill rotWithShape="1">
          <a:blip r:embed="rId5"/>
          <a:srcRect t="18257" r="-1" b="18447"/>
          <a:stretch/>
        </p:blipFill>
        <p:spPr>
          <a:xfrm>
            <a:off x="8119872" y="-1"/>
            <a:ext cx="4072128" cy="3429000"/>
          </a:xfrm>
          <a:prstGeom prst="rect">
            <a:avLst/>
          </a:prstGeom>
        </p:spPr>
      </p:pic>
      <p:sp>
        <p:nvSpPr>
          <p:cNvPr id="4" name="Text Placeholder 3">
            <a:extLst>
              <a:ext uri="{FF2B5EF4-FFF2-40B4-BE49-F238E27FC236}">
                <a16:creationId xmlns:a16="http://schemas.microsoft.com/office/drawing/2014/main" id="{1A605DD7-8B73-CE2C-3DF4-7E5E64FE4AB4}"/>
              </a:ext>
            </a:extLst>
          </p:cNvPr>
          <p:cNvSpPr>
            <a:spLocks noGrp="1"/>
          </p:cNvSpPr>
          <p:nvPr>
            <p:ph type="body" sz="half" idx="2"/>
          </p:nvPr>
        </p:nvSpPr>
        <p:spPr>
          <a:xfrm>
            <a:off x="431060" y="4506602"/>
            <a:ext cx="11323781" cy="2198998"/>
          </a:xfrm>
        </p:spPr>
        <p:txBody>
          <a:bodyPr vert="horz" lIns="91440" tIns="45720" rIns="91440" bIns="45720" rtlCol="0">
            <a:noAutofit/>
          </a:bodyPr>
          <a:lstStyle/>
          <a:p>
            <a:pPr marL="285750" indent="-228600" algn="l">
              <a:lnSpc>
                <a:spcPct val="90000"/>
              </a:lnSpc>
              <a:buFont typeface="Arial" panose="020B0604020202020204" pitchFamily="34" charset="0"/>
              <a:buChar char="•"/>
            </a:pPr>
            <a:r>
              <a:rPr lang="en-US" sz="2000" dirty="0">
                <a:solidFill>
                  <a:schemeClr val="bg1"/>
                </a:solidFill>
              </a:rPr>
              <a:t>Finalized and approved by USFWS February 2012 </a:t>
            </a:r>
          </a:p>
          <a:p>
            <a:pPr marL="285750" indent="-228600" algn="l">
              <a:lnSpc>
                <a:spcPct val="90000"/>
              </a:lnSpc>
              <a:buFont typeface="Arial" panose="020B0604020202020204" pitchFamily="34" charset="0"/>
              <a:buChar char="•"/>
            </a:pPr>
            <a:r>
              <a:rPr lang="en-US" sz="2000" dirty="0">
                <a:solidFill>
                  <a:schemeClr val="bg1"/>
                </a:solidFill>
              </a:rPr>
              <a:t>A CCAA with a goal to provide a conservation benefit to the DSL. </a:t>
            </a:r>
          </a:p>
          <a:p>
            <a:pPr marL="285750" indent="-228600" algn="l">
              <a:lnSpc>
                <a:spcPct val="90000"/>
              </a:lnSpc>
              <a:buFont typeface="Arial" panose="020B0604020202020204" pitchFamily="34" charset="0"/>
              <a:buChar char="•"/>
            </a:pPr>
            <a:r>
              <a:rPr lang="en-US" sz="2000" dirty="0">
                <a:solidFill>
                  <a:schemeClr val="bg1"/>
                </a:solidFill>
              </a:rPr>
              <a:t>USFWS transferred the Section 10 Permit for the DSL to ACF on September 20, 2020, and ACF accepted the transferred TCP Permit via signature on October 19, 2020. </a:t>
            </a:r>
          </a:p>
          <a:p>
            <a:pPr marL="285750" indent="-228600" algn="l">
              <a:lnSpc>
                <a:spcPct val="90000"/>
              </a:lnSpc>
              <a:buFont typeface="Arial" panose="020B0604020202020204" pitchFamily="34" charset="0"/>
              <a:buChar char="•"/>
            </a:pPr>
            <a:r>
              <a:rPr lang="en-US" sz="2000" dirty="0">
                <a:solidFill>
                  <a:schemeClr val="bg1"/>
                </a:solidFill>
              </a:rPr>
              <a:t>The term of the TCP Permit is 30 years and set to expire or be renewed on February 17, 2042. </a:t>
            </a:r>
          </a:p>
        </p:txBody>
      </p:sp>
    </p:spTree>
    <p:extLst>
      <p:ext uri="{BB962C8B-B14F-4D97-AF65-F5344CB8AC3E}">
        <p14:creationId xmlns:p14="http://schemas.microsoft.com/office/powerpoint/2010/main" val="292085290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E0E4-0F86-58E5-28FF-97D772C3B630}"/>
              </a:ext>
            </a:extLst>
          </p:cNvPr>
          <p:cNvSpPr>
            <a:spLocks noGrp="1"/>
          </p:cNvSpPr>
          <p:nvPr>
            <p:ph type="title"/>
          </p:nvPr>
        </p:nvSpPr>
        <p:spPr>
          <a:xfrm>
            <a:off x="8310268" y="370332"/>
            <a:ext cx="3066937" cy="1188720"/>
          </a:xfrm>
        </p:spPr>
        <p:txBody>
          <a:bodyPr vert="horz" lIns="182880" tIns="182880" rIns="182880" bIns="182880" rtlCol="0" anchor="ctr">
            <a:normAutofit/>
          </a:bodyPr>
          <a:lstStyle/>
          <a:p>
            <a:r>
              <a:rPr lang="en-US" sz="2000" dirty="0"/>
              <a:t>American conservation foundation, inc.</a:t>
            </a:r>
          </a:p>
        </p:txBody>
      </p:sp>
      <p:sp>
        <p:nvSpPr>
          <p:cNvPr id="11" name="Rectangle 10">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logo with black text&#10;&#10;Description automatically generated">
            <a:extLst>
              <a:ext uri="{FF2B5EF4-FFF2-40B4-BE49-F238E27FC236}">
                <a16:creationId xmlns:a16="http://schemas.microsoft.com/office/drawing/2014/main" id="{0B147C03-9F06-35DB-1910-D03D05693F0C}"/>
              </a:ext>
            </a:extLst>
          </p:cNvPr>
          <p:cNvPicPr>
            <a:picLocks noGrp="1" noChangeAspect="1"/>
          </p:cNvPicPr>
          <p:nvPr>
            <p:ph idx="1"/>
          </p:nvPr>
        </p:nvPicPr>
        <p:blipFill>
          <a:blip r:embed="rId3"/>
          <a:stretch>
            <a:fillRect/>
          </a:stretch>
        </p:blipFill>
        <p:spPr>
          <a:xfrm>
            <a:off x="1143979" y="2086578"/>
            <a:ext cx="6227064" cy="2692785"/>
          </a:xfrm>
          <a:prstGeom prst="rect">
            <a:avLst/>
          </a:prstGeom>
        </p:spPr>
      </p:pic>
      <p:sp>
        <p:nvSpPr>
          <p:cNvPr id="4" name="Text Placeholder 3">
            <a:extLst>
              <a:ext uri="{FF2B5EF4-FFF2-40B4-BE49-F238E27FC236}">
                <a16:creationId xmlns:a16="http://schemas.microsoft.com/office/drawing/2014/main" id="{8C7C8E8E-DFD3-91FA-A16B-2EECFC08340E}"/>
              </a:ext>
            </a:extLst>
          </p:cNvPr>
          <p:cNvSpPr>
            <a:spLocks noGrp="1"/>
          </p:cNvSpPr>
          <p:nvPr>
            <p:ph type="body" sz="half" idx="2"/>
          </p:nvPr>
        </p:nvSpPr>
        <p:spPr>
          <a:xfrm>
            <a:off x="7818205" y="1825244"/>
            <a:ext cx="4051062" cy="4875738"/>
          </a:xfrm>
        </p:spPr>
        <p:txBody>
          <a:bodyPr vert="horz" lIns="91440" tIns="45720" rIns="91440" bIns="45720" rtlCol="0">
            <a:noAutofit/>
          </a:bodyPr>
          <a:lstStyle/>
          <a:p>
            <a:pPr marL="285750" indent="-228600" algn="l">
              <a:lnSpc>
                <a:spcPct val="90000"/>
              </a:lnSpc>
              <a:buFont typeface="Arial" panose="020B0604020202020204" pitchFamily="34" charset="0"/>
              <a:buChar char="•"/>
            </a:pPr>
            <a:r>
              <a:rPr lang="en-US" sz="1600" dirty="0">
                <a:solidFill>
                  <a:schemeClr val="tx1">
                    <a:lumMod val="85000"/>
                    <a:lumOff val="15000"/>
                  </a:schemeClr>
                </a:solidFill>
              </a:rPr>
              <a:t>Established as a Texas based non-profit organization in August 2019. </a:t>
            </a:r>
          </a:p>
          <a:p>
            <a:pPr marL="285750" indent="-228600" algn="l">
              <a:lnSpc>
                <a:spcPct val="90000"/>
              </a:lnSpc>
              <a:buFont typeface="Arial" panose="020B0604020202020204" pitchFamily="34" charset="0"/>
              <a:buChar char="•"/>
            </a:pPr>
            <a:r>
              <a:rPr lang="en-US" sz="1600" dirty="0">
                <a:solidFill>
                  <a:schemeClr val="tx1">
                    <a:lumMod val="85000"/>
                    <a:lumOff val="15000"/>
                  </a:schemeClr>
                </a:solidFill>
              </a:rPr>
              <a:t>Gene Richardson serves as President and Treasurer of ACF. A Board of Directors was established to include Shawn Wade, serving as Secretary, and Board Members Gary Austin and Richard Brantley. </a:t>
            </a:r>
          </a:p>
          <a:p>
            <a:pPr marL="742950" lvl="1" indent="-228600">
              <a:lnSpc>
                <a:spcPct val="90000"/>
              </a:lnSpc>
              <a:buFont typeface="Arial" panose="020B0604020202020204" pitchFamily="34" charset="0"/>
              <a:buChar char="•"/>
            </a:pPr>
            <a:r>
              <a:rPr lang="en-US" sz="1500" u="sng" dirty="0">
                <a:solidFill>
                  <a:schemeClr val="tx1">
                    <a:lumMod val="85000"/>
                    <a:lumOff val="15000"/>
                  </a:schemeClr>
                </a:solidFill>
              </a:rPr>
              <a:t>Purpose of ACF</a:t>
            </a:r>
            <a:r>
              <a:rPr lang="en-US" sz="1500" dirty="0">
                <a:solidFill>
                  <a:schemeClr val="tx1">
                    <a:lumMod val="85000"/>
                    <a:lumOff val="15000"/>
                  </a:schemeClr>
                </a:solidFill>
              </a:rPr>
              <a:t>: to contribute to the conservation of native ecosystems in a manner that incentivizes participation by private landowners and promotes economic development. ACF understands the importance of balancing these interests. </a:t>
            </a:r>
          </a:p>
          <a:p>
            <a:pPr marL="742950" lvl="1" indent="-228600">
              <a:lnSpc>
                <a:spcPct val="90000"/>
              </a:lnSpc>
              <a:buFont typeface="Arial" panose="020B0604020202020204" pitchFamily="34" charset="0"/>
              <a:buChar char="•"/>
            </a:pPr>
            <a:r>
              <a:rPr lang="en-US" sz="1500" u="sng" dirty="0">
                <a:solidFill>
                  <a:schemeClr val="tx1">
                    <a:lumMod val="85000"/>
                    <a:lumOff val="15000"/>
                  </a:schemeClr>
                </a:solidFill>
              </a:rPr>
              <a:t>Mission of ACF</a:t>
            </a:r>
            <a:r>
              <a:rPr lang="en-US" sz="1500" dirty="0">
                <a:solidFill>
                  <a:schemeClr val="tx1">
                    <a:lumMod val="85000"/>
                    <a:lumOff val="15000"/>
                  </a:schemeClr>
                </a:solidFill>
              </a:rPr>
              <a:t>: to investigate, implement, and promote conservation strategies that are science-based, responsible, grounded in common sense, and durable for the benefit of species and habitat. </a:t>
            </a:r>
          </a:p>
          <a:p>
            <a:pPr marL="285750" indent="-228600" algn="l">
              <a:lnSpc>
                <a:spcPct val="90000"/>
              </a:lnSpc>
              <a:buFont typeface="Arial" panose="020B0604020202020204" pitchFamily="34" charset="0"/>
              <a:buChar char="•"/>
            </a:pPr>
            <a:endParaRPr lang="en-US" sz="1600" i="1" dirty="0">
              <a:solidFill>
                <a:schemeClr val="tx1">
                  <a:lumMod val="85000"/>
                  <a:lumOff val="15000"/>
                </a:schemeClr>
              </a:solidFill>
            </a:endParaRPr>
          </a:p>
        </p:txBody>
      </p:sp>
      <p:sp>
        <p:nvSpPr>
          <p:cNvPr id="7" name="TextBox 6">
            <a:extLst>
              <a:ext uri="{FF2B5EF4-FFF2-40B4-BE49-F238E27FC236}">
                <a16:creationId xmlns:a16="http://schemas.microsoft.com/office/drawing/2014/main" id="{F357B79D-FCAB-EB7E-FFD2-CCA7034BE34F}"/>
              </a:ext>
            </a:extLst>
          </p:cNvPr>
          <p:cNvSpPr txBox="1"/>
          <p:nvPr/>
        </p:nvSpPr>
        <p:spPr>
          <a:xfrm>
            <a:off x="2650383" y="6195532"/>
            <a:ext cx="3214255" cy="369332"/>
          </a:xfrm>
          <a:prstGeom prst="rect">
            <a:avLst/>
          </a:prstGeom>
          <a:noFill/>
        </p:spPr>
        <p:txBody>
          <a:bodyPr wrap="square" rtlCol="0">
            <a:spAutoFit/>
          </a:bodyPr>
          <a:lstStyle/>
          <a:p>
            <a:r>
              <a:rPr lang="en-US"/>
              <a:t>https://www.ac-foundation.com/</a:t>
            </a:r>
            <a:endParaRPr lang="en-US" dirty="0"/>
          </a:p>
        </p:txBody>
      </p:sp>
    </p:spTree>
    <p:extLst>
      <p:ext uri="{BB962C8B-B14F-4D97-AF65-F5344CB8AC3E}">
        <p14:creationId xmlns:p14="http://schemas.microsoft.com/office/powerpoint/2010/main" val="106526187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902EA-E643-27E5-EE5C-CA4570E6B755}"/>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Enrollment in the </a:t>
            </a:r>
            <a:r>
              <a:rPr lang="en-US" sz="2800" dirty="0" err="1">
                <a:solidFill>
                  <a:schemeClr val="bg1"/>
                </a:solidFill>
              </a:rPr>
              <a:t>tcp</a:t>
            </a:r>
            <a:endParaRPr lang="en-US" sz="2800" dirty="0">
              <a:solidFill>
                <a:schemeClr val="bg1"/>
              </a:solidFill>
            </a:endParaRPr>
          </a:p>
        </p:txBody>
      </p:sp>
      <p:sp>
        <p:nvSpPr>
          <p:cNvPr id="4" name="Text Placeholder 3">
            <a:extLst>
              <a:ext uri="{FF2B5EF4-FFF2-40B4-BE49-F238E27FC236}">
                <a16:creationId xmlns:a16="http://schemas.microsoft.com/office/drawing/2014/main" id="{F07E6E95-B80D-1F90-6D0B-09A3364B21E2}"/>
              </a:ext>
            </a:extLst>
          </p:cNvPr>
          <p:cNvSpPr>
            <a:spLocks noGrp="1"/>
          </p:cNvSpPr>
          <p:nvPr>
            <p:ph type="body" sz="half" idx="2"/>
          </p:nvPr>
        </p:nvSpPr>
        <p:spPr>
          <a:xfrm>
            <a:off x="415635" y="2638044"/>
            <a:ext cx="3833091" cy="3651920"/>
          </a:xfrm>
        </p:spPr>
        <p:txBody>
          <a:bodyPr vert="horz" lIns="91440" tIns="45720" rIns="91440" bIns="45720" rtlCol="0">
            <a:noAutofit/>
          </a:bodyPr>
          <a:lstStyle/>
          <a:p>
            <a:pPr marL="285750" indent="-228600" algn="l">
              <a:buFont typeface="Arial" panose="020B0604020202020204" pitchFamily="34" charset="0"/>
              <a:buChar char="•"/>
            </a:pPr>
            <a:r>
              <a:rPr lang="en-US" sz="2000" dirty="0">
                <a:solidFill>
                  <a:schemeClr val="bg1"/>
                </a:solidFill>
              </a:rPr>
              <a:t>Private entities conducting activities in the Permit Area may voluntarily choose to participate in the TCP by signing a Certificate of Inclusion (CI) under the CCAA to avoid or minimize and mitigate impacts to Hibbitts DSL habitat that may occur as a result of their operation’s Covered Activities</a:t>
            </a:r>
          </a:p>
        </p:txBody>
      </p:sp>
      <p:pic>
        <p:nvPicPr>
          <p:cNvPr id="6" name="Content Placeholder 5">
            <a:extLst>
              <a:ext uri="{FF2B5EF4-FFF2-40B4-BE49-F238E27FC236}">
                <a16:creationId xmlns:a16="http://schemas.microsoft.com/office/drawing/2014/main" id="{003F70B5-9173-3043-ABE7-CA8255E06595}"/>
              </a:ext>
            </a:extLst>
          </p:cNvPr>
          <p:cNvPicPr>
            <a:picLocks noGrp="1" noChangeAspect="1"/>
          </p:cNvPicPr>
          <p:nvPr>
            <p:ph idx="1"/>
          </p:nvPr>
        </p:nvPicPr>
        <p:blipFill>
          <a:blip r:embed="rId3"/>
          <a:stretch>
            <a:fillRect/>
          </a:stretch>
        </p:blipFill>
        <p:spPr>
          <a:xfrm>
            <a:off x="5828251" y="80746"/>
            <a:ext cx="5189792" cy="6696508"/>
          </a:xfrm>
          <a:prstGeom prst="rect">
            <a:avLst/>
          </a:prstGeom>
        </p:spPr>
      </p:pic>
    </p:spTree>
    <p:extLst>
      <p:ext uri="{BB962C8B-B14F-4D97-AF65-F5344CB8AC3E}">
        <p14:creationId xmlns:p14="http://schemas.microsoft.com/office/powerpoint/2010/main" val="384883289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597D-3466-2AED-B8D0-65734C84F90B}"/>
              </a:ext>
            </a:extLst>
          </p:cNvPr>
          <p:cNvSpPr>
            <a:spLocks noGrp="1"/>
          </p:cNvSpPr>
          <p:nvPr>
            <p:ph type="title"/>
          </p:nvPr>
        </p:nvSpPr>
        <p:spPr>
          <a:xfrm>
            <a:off x="6896359" y="780369"/>
            <a:ext cx="4486656" cy="1174991"/>
          </a:xfrm>
        </p:spPr>
        <p:txBody>
          <a:bodyPr vert="horz" lIns="182880" tIns="182880" rIns="182880" bIns="182880" rtlCol="0" anchor="ctr">
            <a:normAutofit/>
          </a:bodyPr>
          <a:lstStyle/>
          <a:p>
            <a:r>
              <a:rPr lang="en-US" sz="2400" dirty="0"/>
              <a:t>TCP Enrollment process</a:t>
            </a:r>
          </a:p>
        </p:txBody>
      </p:sp>
      <p:pic>
        <p:nvPicPr>
          <p:cNvPr id="6" name="Content Placeholder 5" descr="A yellow sign with black text&#10;&#10;Description automatically generated">
            <a:extLst>
              <a:ext uri="{FF2B5EF4-FFF2-40B4-BE49-F238E27FC236}">
                <a16:creationId xmlns:a16="http://schemas.microsoft.com/office/drawing/2014/main" id="{6F62281A-C504-AA02-477C-10740EE30566}"/>
              </a:ext>
            </a:extLst>
          </p:cNvPr>
          <p:cNvPicPr>
            <a:picLocks noGrp="1" noChangeAspect="1"/>
          </p:cNvPicPr>
          <p:nvPr>
            <p:ph idx="1"/>
          </p:nvPr>
        </p:nvPicPr>
        <p:blipFill rotWithShape="1">
          <a:blip r:embed="rId3"/>
          <a:srcRect l="39129" r="741" b="-1"/>
          <a:stretch/>
        </p:blipFill>
        <p:spPr>
          <a:xfrm>
            <a:off x="20" y="10"/>
            <a:ext cx="6086621" cy="6857990"/>
          </a:xfrm>
          <a:prstGeom prst="rect">
            <a:avLst/>
          </a:prstGeom>
        </p:spPr>
      </p:pic>
      <p:sp>
        <p:nvSpPr>
          <p:cNvPr id="4" name="Text Placeholder 3">
            <a:extLst>
              <a:ext uri="{FF2B5EF4-FFF2-40B4-BE49-F238E27FC236}">
                <a16:creationId xmlns:a16="http://schemas.microsoft.com/office/drawing/2014/main" id="{7845A8F6-F1C0-3C95-8ACC-D2539DDAAE3D}"/>
              </a:ext>
            </a:extLst>
          </p:cNvPr>
          <p:cNvSpPr>
            <a:spLocks noGrp="1"/>
          </p:cNvSpPr>
          <p:nvPr>
            <p:ph type="body" sz="half" idx="2"/>
          </p:nvPr>
        </p:nvSpPr>
        <p:spPr>
          <a:xfrm>
            <a:off x="6642340" y="2222632"/>
            <a:ext cx="4994694" cy="3854999"/>
          </a:xfrm>
        </p:spPr>
        <p:txBody>
          <a:bodyPr vert="horz" lIns="91440" tIns="45720" rIns="91440" bIns="45720" rtlCol="0">
            <a:noAutofit/>
          </a:bodyPr>
          <a:lstStyle/>
          <a:p>
            <a:pPr marL="285750" indent="-228600" algn="l">
              <a:lnSpc>
                <a:spcPct val="90000"/>
              </a:lnSpc>
              <a:buFont typeface="Arial" panose="020B0604020202020204" pitchFamily="34" charset="0"/>
              <a:buChar char="•"/>
            </a:pPr>
            <a:r>
              <a:rPr lang="en-US" sz="2200" dirty="0">
                <a:solidFill>
                  <a:schemeClr val="tx1">
                    <a:lumMod val="85000"/>
                    <a:lumOff val="15000"/>
                  </a:schemeClr>
                </a:solidFill>
              </a:rPr>
              <a:t>Enrollment in the TCP is currently </a:t>
            </a:r>
            <a:r>
              <a:rPr lang="en-US" sz="2200" b="1" u="sng" dirty="0">
                <a:solidFill>
                  <a:srgbClr val="00B050"/>
                </a:solidFill>
              </a:rPr>
              <a:t>OPEN</a:t>
            </a:r>
            <a:r>
              <a:rPr lang="en-US" sz="2200" dirty="0">
                <a:solidFill>
                  <a:schemeClr val="tx1">
                    <a:lumMod val="85000"/>
                    <a:lumOff val="15000"/>
                  </a:schemeClr>
                </a:solidFill>
              </a:rPr>
              <a:t> </a:t>
            </a:r>
            <a:r>
              <a:rPr lang="en-US" sz="2200" dirty="0">
                <a:solidFill>
                  <a:srgbClr val="FF0000"/>
                </a:solidFill>
              </a:rPr>
              <a:t>through June 3, 2024</a:t>
            </a:r>
          </a:p>
          <a:p>
            <a:pPr marL="285750" indent="-228600" algn="l">
              <a:lnSpc>
                <a:spcPct val="90000"/>
              </a:lnSpc>
              <a:buFont typeface="Arial" panose="020B0604020202020204" pitchFamily="34" charset="0"/>
              <a:buChar char="•"/>
            </a:pPr>
            <a:r>
              <a:rPr lang="en-US" sz="2200" dirty="0">
                <a:solidFill>
                  <a:schemeClr val="tx1">
                    <a:lumMod val="85000"/>
                    <a:lumOff val="15000"/>
                  </a:schemeClr>
                </a:solidFill>
              </a:rPr>
              <a:t>Those interested in enrolling should contact ACF </a:t>
            </a:r>
            <a:r>
              <a:rPr lang="en-US" sz="2200">
                <a:solidFill>
                  <a:schemeClr val="tx1">
                    <a:lumMod val="85000"/>
                    <a:lumOff val="15000"/>
                  </a:schemeClr>
                </a:solidFill>
              </a:rPr>
              <a:t>via our </a:t>
            </a:r>
            <a:r>
              <a:rPr lang="en-US" sz="2200" dirty="0">
                <a:solidFill>
                  <a:schemeClr val="tx1">
                    <a:lumMod val="85000"/>
                    <a:lumOff val="15000"/>
                  </a:schemeClr>
                </a:solidFill>
              </a:rPr>
              <a:t>website or email with their desire to obtain additional information and/or enroll. </a:t>
            </a:r>
          </a:p>
          <a:p>
            <a:pPr marL="285750" indent="-228600" algn="l">
              <a:lnSpc>
                <a:spcPct val="90000"/>
              </a:lnSpc>
              <a:buFont typeface="Arial" panose="020B0604020202020204" pitchFamily="34" charset="0"/>
              <a:buChar char="•"/>
            </a:pPr>
            <a:r>
              <a:rPr lang="en-US" sz="2200" dirty="0">
                <a:solidFill>
                  <a:schemeClr val="tx1">
                    <a:lumMod val="85000"/>
                    <a:lumOff val="15000"/>
                  </a:schemeClr>
                </a:solidFill>
              </a:rPr>
              <a:t>If interested in enrolling, you will complete and return the CI and Management Plan and provide ACF with a shapefile of the acreage you wish to enroll. </a:t>
            </a:r>
          </a:p>
        </p:txBody>
      </p:sp>
      <p:sp>
        <p:nvSpPr>
          <p:cNvPr id="7" name="TextBox 6">
            <a:extLst>
              <a:ext uri="{FF2B5EF4-FFF2-40B4-BE49-F238E27FC236}">
                <a16:creationId xmlns:a16="http://schemas.microsoft.com/office/drawing/2014/main" id="{ED8CE67A-4DE2-48CA-EDF8-42FD8081DAE9}"/>
              </a:ext>
            </a:extLst>
          </p:cNvPr>
          <p:cNvSpPr txBox="1"/>
          <p:nvPr/>
        </p:nvSpPr>
        <p:spPr>
          <a:xfrm>
            <a:off x="7181491" y="6444265"/>
            <a:ext cx="3916392" cy="369332"/>
          </a:xfrm>
          <a:prstGeom prst="rect">
            <a:avLst/>
          </a:prstGeom>
          <a:noFill/>
        </p:spPr>
        <p:txBody>
          <a:bodyPr wrap="square" rtlCol="0">
            <a:spAutoFit/>
          </a:bodyPr>
          <a:lstStyle/>
          <a:p>
            <a:r>
              <a:rPr lang="en-US"/>
              <a:t>https://www.ac-foundation.com/contact</a:t>
            </a:r>
            <a:endParaRPr lang="en-US" dirty="0"/>
          </a:p>
        </p:txBody>
      </p:sp>
    </p:spTree>
    <p:extLst>
      <p:ext uri="{BB962C8B-B14F-4D97-AF65-F5344CB8AC3E}">
        <p14:creationId xmlns:p14="http://schemas.microsoft.com/office/powerpoint/2010/main" val="112909940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14BC-5BDA-C934-E489-52A6FE8A1B18}"/>
              </a:ext>
            </a:extLst>
          </p:cNvPr>
          <p:cNvSpPr>
            <a:spLocks noGrp="1"/>
          </p:cNvSpPr>
          <p:nvPr>
            <p:ph type="title"/>
          </p:nvPr>
        </p:nvSpPr>
        <p:spPr>
          <a:xfrm>
            <a:off x="6965326" y="226013"/>
            <a:ext cx="4486656" cy="1174991"/>
          </a:xfrm>
        </p:spPr>
        <p:txBody>
          <a:bodyPr vert="horz" lIns="182880" tIns="182880" rIns="182880" bIns="182880" rtlCol="0" anchor="ctr">
            <a:normAutofit/>
          </a:bodyPr>
          <a:lstStyle/>
          <a:p>
            <a:r>
              <a:rPr lang="en-US" sz="2400" dirty="0"/>
              <a:t>DSL Maps/models</a:t>
            </a:r>
          </a:p>
        </p:txBody>
      </p:sp>
      <p:pic>
        <p:nvPicPr>
          <p:cNvPr id="6" name="Content Placeholder 5">
            <a:extLst>
              <a:ext uri="{FF2B5EF4-FFF2-40B4-BE49-F238E27FC236}">
                <a16:creationId xmlns:a16="http://schemas.microsoft.com/office/drawing/2014/main" id="{EF544FF8-EF49-B870-F22D-57F8911AACC5}"/>
              </a:ext>
            </a:extLst>
          </p:cNvPr>
          <p:cNvPicPr>
            <a:picLocks noGrp="1" noChangeAspect="1"/>
          </p:cNvPicPr>
          <p:nvPr>
            <p:ph idx="1"/>
          </p:nvPr>
        </p:nvPicPr>
        <p:blipFill rotWithShape="1">
          <a:blip r:embed="rId3"/>
          <a:srcRect t="14087" r="-1" b="-1"/>
          <a:stretch/>
        </p:blipFill>
        <p:spPr>
          <a:xfrm>
            <a:off x="20" y="10"/>
            <a:ext cx="6086621" cy="6857990"/>
          </a:xfrm>
          <a:prstGeom prst="rect">
            <a:avLst/>
          </a:prstGeom>
        </p:spPr>
      </p:pic>
      <p:sp>
        <p:nvSpPr>
          <p:cNvPr id="4" name="Text Placeholder 3">
            <a:extLst>
              <a:ext uri="{FF2B5EF4-FFF2-40B4-BE49-F238E27FC236}">
                <a16:creationId xmlns:a16="http://schemas.microsoft.com/office/drawing/2014/main" id="{8F096217-235A-80CF-2F26-2343551B9BC8}"/>
              </a:ext>
            </a:extLst>
          </p:cNvPr>
          <p:cNvSpPr>
            <a:spLocks noGrp="1"/>
          </p:cNvSpPr>
          <p:nvPr>
            <p:ph type="body" sz="half" idx="2"/>
          </p:nvPr>
        </p:nvSpPr>
        <p:spPr>
          <a:xfrm>
            <a:off x="6331789" y="1466491"/>
            <a:ext cx="5650302" cy="5211399"/>
          </a:xfrm>
        </p:spPr>
        <p:txBody>
          <a:bodyPr vert="horz" lIns="91440" tIns="45720" rIns="91440" bIns="45720" rtlCol="0">
            <a:normAutofit/>
          </a:bodyPr>
          <a:lstStyle/>
          <a:p>
            <a:pPr marL="57150">
              <a:lnSpc>
                <a:spcPct val="90000"/>
              </a:lnSpc>
            </a:pPr>
            <a:r>
              <a:rPr lang="en-US" sz="1800" b="1" dirty="0">
                <a:solidFill>
                  <a:schemeClr val="tx1">
                    <a:lumMod val="85000"/>
                    <a:lumOff val="15000"/>
                  </a:schemeClr>
                </a:solidFill>
              </a:rPr>
              <a:t>The TCP is based on the DSL Likelihood of Occurrence Map created by Toby Hibbitts of Texas A&amp;M</a:t>
            </a:r>
          </a:p>
          <a:p>
            <a:pPr marL="400050" indent="-342900">
              <a:lnSpc>
                <a:spcPct val="90000"/>
              </a:lnSpc>
              <a:buFont typeface="Arial" panose="020B0604020202020204" pitchFamily="34" charset="0"/>
              <a:buChar char="•"/>
            </a:pPr>
            <a:r>
              <a:rPr lang="en-US" sz="2000" dirty="0">
                <a:solidFill>
                  <a:schemeClr val="tx1"/>
                </a:solidFill>
              </a:rPr>
              <a:t>DSL Habitat is classified into four approximated gradients of likelihood of DSL occupancy. </a:t>
            </a:r>
          </a:p>
          <a:p>
            <a:pPr marL="514350" lvl="1" indent="-285750">
              <a:lnSpc>
                <a:spcPct val="90000"/>
              </a:lnSpc>
              <a:buFont typeface="Arial" panose="020B0604020202020204" pitchFamily="34" charset="0"/>
              <a:buChar char="•"/>
            </a:pPr>
            <a:r>
              <a:rPr lang="en-US" sz="2000" dirty="0"/>
              <a:t>USFWS expressed interest in discussing mapping DSL habitat to ensure take coverage is based on the best available data. </a:t>
            </a:r>
          </a:p>
          <a:p>
            <a:pPr marL="514350" lvl="1" indent="-285750">
              <a:lnSpc>
                <a:spcPct val="90000"/>
              </a:lnSpc>
              <a:buFont typeface="Arial" panose="020B0604020202020204" pitchFamily="34" charset="0"/>
              <a:buChar char="•"/>
            </a:pPr>
            <a:r>
              <a:rPr lang="en-US" sz="2000" dirty="0"/>
              <a:t>ACF contracted with Texas A&amp;M AgriLife Research of the Texas A&amp;M University System (TAMU) for the development of a spatially explicit habitat model for the DSL. This model was developed for ACF to be scientifically rigorous and defensible, representing the best available methodology to determine DSL habitat suitability and has been peer reviewed and published. </a:t>
            </a:r>
          </a:p>
          <a:p>
            <a:pPr lvl="1" indent="-228600">
              <a:lnSpc>
                <a:spcPct val="90000"/>
              </a:lnSpc>
              <a:buFont typeface="Arial" panose="020B0604020202020204" pitchFamily="34" charset="0"/>
              <a:buChar char="•"/>
            </a:pPr>
            <a:endParaRPr lang="en-US" sz="900" dirty="0"/>
          </a:p>
        </p:txBody>
      </p:sp>
    </p:spTree>
    <p:extLst>
      <p:ext uri="{BB962C8B-B14F-4D97-AF65-F5344CB8AC3E}">
        <p14:creationId xmlns:p14="http://schemas.microsoft.com/office/powerpoint/2010/main" val="25962956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2721177-98F6-D2EC-E2E8-1D2BC05CC3F5}"/>
              </a:ext>
            </a:extLst>
          </p:cNvPr>
          <p:cNvPicPr>
            <a:picLocks noGrp="1" noChangeAspect="1"/>
          </p:cNvPicPr>
          <p:nvPr>
            <p:ph idx="1"/>
          </p:nvPr>
        </p:nvPicPr>
        <p:blipFill rotWithShape="1">
          <a:blip r:embed="rId3"/>
          <a:srcRect r="1" b="14782"/>
          <a:stretch/>
        </p:blipFill>
        <p:spPr>
          <a:xfrm>
            <a:off x="642" y="10"/>
            <a:ext cx="6096000" cy="6857990"/>
          </a:xfrm>
          <a:prstGeom prst="rect">
            <a:avLst/>
          </a:prstGeom>
        </p:spPr>
      </p:pic>
      <p:sp>
        <p:nvSpPr>
          <p:cNvPr id="2" name="Title 1">
            <a:extLst>
              <a:ext uri="{FF2B5EF4-FFF2-40B4-BE49-F238E27FC236}">
                <a16:creationId xmlns:a16="http://schemas.microsoft.com/office/drawing/2014/main" id="{35A1DF36-8515-1F5A-E27A-C87C85732D2B}"/>
              </a:ext>
            </a:extLst>
          </p:cNvPr>
          <p:cNvSpPr>
            <a:spLocks noGrp="1"/>
          </p:cNvSpPr>
          <p:nvPr>
            <p:ph type="title"/>
          </p:nvPr>
        </p:nvSpPr>
        <p:spPr>
          <a:xfrm>
            <a:off x="6902757" y="218377"/>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DSL Maps/models</a:t>
            </a:r>
            <a:br>
              <a:rPr lang="en-US" sz="2400" dirty="0">
                <a:solidFill>
                  <a:schemeClr val="bg1"/>
                </a:solidFill>
              </a:rPr>
            </a:br>
            <a:r>
              <a:rPr lang="en-US" sz="2400" i="1" dirty="0">
                <a:solidFill>
                  <a:schemeClr val="bg1"/>
                </a:solidFill>
              </a:rPr>
              <a:t>cont. </a:t>
            </a:r>
            <a:endParaRPr lang="en-US" sz="2400" dirty="0">
              <a:solidFill>
                <a:schemeClr val="bg1"/>
              </a:solidFill>
            </a:endParaRPr>
          </a:p>
        </p:txBody>
      </p:sp>
      <p:sp>
        <p:nvSpPr>
          <p:cNvPr id="4" name="Text Placeholder 3">
            <a:extLst>
              <a:ext uri="{FF2B5EF4-FFF2-40B4-BE49-F238E27FC236}">
                <a16:creationId xmlns:a16="http://schemas.microsoft.com/office/drawing/2014/main" id="{F2B85B57-571F-CC09-A2EA-454EEC2BA533}"/>
              </a:ext>
            </a:extLst>
          </p:cNvPr>
          <p:cNvSpPr>
            <a:spLocks noGrp="1"/>
          </p:cNvSpPr>
          <p:nvPr>
            <p:ph type="body" sz="half" idx="2"/>
          </p:nvPr>
        </p:nvSpPr>
        <p:spPr>
          <a:xfrm>
            <a:off x="6743940" y="1483743"/>
            <a:ext cx="4804931" cy="5266378"/>
          </a:xfrm>
        </p:spPr>
        <p:txBody>
          <a:bodyPr vert="horz" lIns="91440" tIns="45720" rIns="91440" bIns="45720" rtlCol="0" anchor="ctr">
            <a:noAutofit/>
          </a:bodyPr>
          <a:lstStyle/>
          <a:p>
            <a:pPr marL="285750" indent="-228600" algn="l">
              <a:buFont typeface="Arial" panose="020B0604020202020204" pitchFamily="34" charset="0"/>
              <a:buChar char="•"/>
            </a:pPr>
            <a:r>
              <a:rPr lang="en-US" sz="2400" dirty="0">
                <a:solidFill>
                  <a:schemeClr val="tx1">
                    <a:lumMod val="85000"/>
                    <a:lumOff val="15000"/>
                  </a:schemeClr>
                </a:solidFill>
              </a:rPr>
              <a:t>USFWS posted the Species Status Assessment (SSA) for the DSL to be used to inform the listing determination for the DSL. </a:t>
            </a:r>
          </a:p>
          <a:p>
            <a:pPr marL="285750" indent="-228600" algn="l">
              <a:buFont typeface="Arial" panose="020B0604020202020204" pitchFamily="34" charset="0"/>
              <a:buChar char="•"/>
            </a:pPr>
            <a:r>
              <a:rPr lang="en-US" sz="2400" dirty="0">
                <a:solidFill>
                  <a:schemeClr val="tx1">
                    <a:lumMod val="85000"/>
                    <a:lumOff val="15000"/>
                  </a:schemeClr>
                </a:solidFill>
              </a:rPr>
              <a:t>The USFWS DSL SSA included a map of Texas DSL habitat of both current conditions; and under future projections with outlines for the 4 Analysis Units used to describe the condition of the DSL in the Monahans Representation Units. </a:t>
            </a:r>
          </a:p>
        </p:txBody>
      </p:sp>
    </p:spTree>
    <p:extLst>
      <p:ext uri="{BB962C8B-B14F-4D97-AF65-F5344CB8AC3E}">
        <p14:creationId xmlns:p14="http://schemas.microsoft.com/office/powerpoint/2010/main" val="29173182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A9BCC-1CE8-A128-A1DF-F26F89803C50}"/>
              </a:ext>
            </a:extLst>
          </p:cNvPr>
          <p:cNvSpPr>
            <a:spLocks noGrp="1"/>
          </p:cNvSpPr>
          <p:nvPr>
            <p:ph type="title"/>
          </p:nvPr>
        </p:nvSpPr>
        <p:spPr>
          <a:xfrm>
            <a:off x="6900672" y="978776"/>
            <a:ext cx="4486656" cy="1174991"/>
          </a:xfrm>
        </p:spPr>
        <p:txBody>
          <a:bodyPr vert="horz" lIns="182880" tIns="182880" rIns="182880" bIns="182880" rtlCol="0" anchor="ctr">
            <a:normAutofit/>
          </a:bodyPr>
          <a:lstStyle/>
          <a:p>
            <a:r>
              <a:rPr lang="en-US" sz="2000"/>
              <a:t>Certificate of inclusion </a:t>
            </a:r>
            <a:br>
              <a:rPr lang="en-US" sz="2000"/>
            </a:br>
            <a:r>
              <a:rPr lang="en-US" sz="2000"/>
              <a:t>(ci)</a:t>
            </a:r>
          </a:p>
        </p:txBody>
      </p:sp>
      <p:pic>
        <p:nvPicPr>
          <p:cNvPr id="11" name="Picture 10" descr="Pen placed on top of a signature line">
            <a:extLst>
              <a:ext uri="{FF2B5EF4-FFF2-40B4-BE49-F238E27FC236}">
                <a16:creationId xmlns:a16="http://schemas.microsoft.com/office/drawing/2014/main" id="{07A43B8F-4DCE-985F-A5CD-B1F91F35452F}"/>
              </a:ext>
            </a:extLst>
          </p:cNvPr>
          <p:cNvPicPr>
            <a:picLocks noChangeAspect="1"/>
          </p:cNvPicPr>
          <p:nvPr/>
        </p:nvPicPr>
        <p:blipFill rotWithShape="1">
          <a:blip r:embed="rId3"/>
          <a:srcRect l="40758" r="-1" b="-1"/>
          <a:stretch/>
        </p:blipFill>
        <p:spPr>
          <a:xfrm>
            <a:off x="20" y="10"/>
            <a:ext cx="6086621" cy="6857990"/>
          </a:xfrm>
          <a:prstGeom prst="rect">
            <a:avLst/>
          </a:prstGeom>
        </p:spPr>
      </p:pic>
      <p:sp>
        <p:nvSpPr>
          <p:cNvPr id="9" name="Content Placeholder 8">
            <a:extLst>
              <a:ext uri="{FF2B5EF4-FFF2-40B4-BE49-F238E27FC236}">
                <a16:creationId xmlns:a16="http://schemas.microsoft.com/office/drawing/2014/main" id="{6781003E-8A5E-451F-43B4-5980066ACD8A}"/>
              </a:ext>
            </a:extLst>
          </p:cNvPr>
          <p:cNvSpPr>
            <a:spLocks/>
          </p:cNvSpPr>
          <p:nvPr/>
        </p:nvSpPr>
        <p:spPr>
          <a:xfrm>
            <a:off x="6900672" y="2640692"/>
            <a:ext cx="4486656" cy="3255252"/>
          </a:xfrm>
          <a:prstGeom prst="rect">
            <a:avLst/>
          </a:prstGeom>
        </p:spPr>
        <p:txBody>
          <a:bodyPr vert="horz" lIns="91440" tIns="45720" rIns="91440" bIns="45720" rtlCol="0">
            <a:normAutofit fontScale="70000" lnSpcReduction="20000"/>
          </a:bodyPr>
          <a:lstStyle/>
          <a:p>
            <a:pPr defTabSz="914400">
              <a:lnSpc>
                <a:spcPct val="90000"/>
              </a:lnSpc>
              <a:spcBef>
                <a:spcPts val="1000"/>
              </a:spcBef>
              <a:spcAft>
                <a:spcPts val="600"/>
              </a:spcAft>
              <a:buClr>
                <a:schemeClr val="accent2"/>
              </a:buClr>
            </a:pPr>
            <a:r>
              <a:rPr lang="en-US" sz="3100" b="1" dirty="0">
                <a:solidFill>
                  <a:schemeClr val="tx1">
                    <a:lumMod val="85000"/>
                    <a:lumOff val="15000"/>
                  </a:schemeClr>
                </a:solidFill>
              </a:rPr>
              <a:t>Outlines the requirements of Participants in the TCP, including:</a:t>
            </a:r>
          </a:p>
          <a:p>
            <a:pPr indent="-228600" defTabSz="914400">
              <a:lnSpc>
                <a:spcPct val="90000"/>
              </a:lnSpc>
              <a:spcBef>
                <a:spcPts val="1000"/>
              </a:spcBef>
              <a:spcAft>
                <a:spcPts val="600"/>
              </a:spcAft>
              <a:buClr>
                <a:schemeClr val="accent2"/>
              </a:buClr>
              <a:buFont typeface="Arial" panose="020B0604020202020204" pitchFamily="34" charset="0"/>
              <a:buChar char="•"/>
            </a:pPr>
            <a:r>
              <a:rPr lang="en-US" sz="2600" dirty="0">
                <a:solidFill>
                  <a:schemeClr val="tx1">
                    <a:lumMod val="85000"/>
                    <a:lumOff val="15000"/>
                  </a:schemeClr>
                </a:solidFill>
              </a:rPr>
              <a:t>COVERED ACTIVITIES </a:t>
            </a:r>
          </a:p>
          <a:p>
            <a:pPr indent="-228600" defTabSz="914400">
              <a:lnSpc>
                <a:spcPct val="90000"/>
              </a:lnSpc>
              <a:spcBef>
                <a:spcPts val="1000"/>
              </a:spcBef>
              <a:spcAft>
                <a:spcPts val="600"/>
              </a:spcAft>
              <a:buClr>
                <a:schemeClr val="accent2"/>
              </a:buClr>
              <a:buFont typeface="Arial" panose="020B0604020202020204" pitchFamily="34" charset="0"/>
              <a:buChar char="•"/>
            </a:pPr>
            <a:r>
              <a:rPr lang="en-US" sz="2600" dirty="0">
                <a:solidFill>
                  <a:schemeClr val="tx1">
                    <a:lumMod val="85000"/>
                    <a:lumOff val="15000"/>
                  </a:schemeClr>
                </a:solidFill>
              </a:rPr>
              <a:t>CONSERVATION MEASURES</a:t>
            </a:r>
          </a:p>
          <a:p>
            <a:pPr indent="-228600" defTabSz="914400">
              <a:lnSpc>
                <a:spcPct val="90000"/>
              </a:lnSpc>
              <a:spcBef>
                <a:spcPts val="1000"/>
              </a:spcBef>
              <a:spcAft>
                <a:spcPts val="600"/>
              </a:spcAft>
              <a:buClr>
                <a:schemeClr val="accent2"/>
              </a:buClr>
              <a:buFont typeface="Arial" panose="020B0604020202020204" pitchFamily="34" charset="0"/>
              <a:buChar char="•"/>
            </a:pPr>
            <a:r>
              <a:rPr lang="en-US" sz="2600" dirty="0">
                <a:solidFill>
                  <a:schemeClr val="tx1">
                    <a:lumMod val="85000"/>
                    <a:lumOff val="15000"/>
                  </a:schemeClr>
                </a:solidFill>
              </a:rPr>
              <a:t>RESPONSIBILTIES</a:t>
            </a:r>
          </a:p>
          <a:p>
            <a:pPr indent="-228600" defTabSz="914400">
              <a:lnSpc>
                <a:spcPct val="90000"/>
              </a:lnSpc>
              <a:spcBef>
                <a:spcPts val="1000"/>
              </a:spcBef>
              <a:spcAft>
                <a:spcPts val="600"/>
              </a:spcAft>
              <a:buClr>
                <a:schemeClr val="accent2"/>
              </a:buClr>
              <a:buFont typeface="Arial" panose="020B0604020202020204" pitchFamily="34" charset="0"/>
              <a:buChar char="•"/>
            </a:pPr>
            <a:r>
              <a:rPr lang="en-US" sz="2600" dirty="0">
                <a:solidFill>
                  <a:schemeClr val="tx1">
                    <a:lumMod val="85000"/>
                    <a:lumOff val="15000"/>
                  </a:schemeClr>
                </a:solidFill>
              </a:rPr>
              <a:t>ASSURANCES</a:t>
            </a:r>
          </a:p>
          <a:p>
            <a:pPr indent="-228600" defTabSz="914400">
              <a:lnSpc>
                <a:spcPct val="90000"/>
              </a:lnSpc>
              <a:spcBef>
                <a:spcPts val="1000"/>
              </a:spcBef>
              <a:spcAft>
                <a:spcPts val="600"/>
              </a:spcAft>
              <a:buClr>
                <a:schemeClr val="accent2"/>
              </a:buClr>
              <a:buFont typeface="Arial" panose="020B0604020202020204" pitchFamily="34" charset="0"/>
              <a:buChar char="•"/>
            </a:pPr>
            <a:r>
              <a:rPr lang="en-US" sz="2600" dirty="0">
                <a:solidFill>
                  <a:schemeClr val="tx1">
                    <a:lumMod val="85000"/>
                    <a:lumOff val="15000"/>
                  </a:schemeClr>
                </a:solidFill>
              </a:rPr>
              <a:t>FEES AND ASSESSMENTS</a:t>
            </a:r>
          </a:p>
          <a:p>
            <a:pPr indent="-228600" defTabSz="914400">
              <a:lnSpc>
                <a:spcPct val="90000"/>
              </a:lnSpc>
              <a:spcBef>
                <a:spcPts val="1000"/>
              </a:spcBef>
              <a:spcAft>
                <a:spcPts val="600"/>
              </a:spcAft>
              <a:buClr>
                <a:schemeClr val="accent2"/>
              </a:buClr>
              <a:buFont typeface="Arial" panose="020B0604020202020204" pitchFamily="34" charset="0"/>
              <a:buChar char="•"/>
            </a:pPr>
            <a:r>
              <a:rPr lang="en-US" sz="2600" dirty="0">
                <a:solidFill>
                  <a:schemeClr val="tx1">
                    <a:lumMod val="85000"/>
                    <a:lumOff val="15000"/>
                  </a:schemeClr>
                </a:solidFill>
              </a:rPr>
              <a:t>TRANSFERS AND ADDITIONS </a:t>
            </a:r>
          </a:p>
          <a:p>
            <a:pPr indent="-228600" defTabSz="914400">
              <a:lnSpc>
                <a:spcPct val="90000"/>
              </a:lnSpc>
              <a:spcBef>
                <a:spcPts val="1000"/>
              </a:spcBef>
              <a:spcAft>
                <a:spcPts val="600"/>
              </a:spcAft>
              <a:buClr>
                <a:schemeClr val="accent2"/>
              </a:buClr>
              <a:buFont typeface="Arial" panose="020B0604020202020204" pitchFamily="34" charset="0"/>
              <a:buChar char="•"/>
            </a:pPr>
            <a:endParaRPr lang="en-US" sz="1700" dirty="0">
              <a:solidFill>
                <a:schemeClr val="tx1">
                  <a:lumMod val="85000"/>
                  <a:lumOff val="15000"/>
                </a:schemeClr>
              </a:solidFill>
            </a:endParaRPr>
          </a:p>
        </p:txBody>
      </p:sp>
    </p:spTree>
    <p:extLst>
      <p:ext uri="{BB962C8B-B14F-4D97-AF65-F5344CB8AC3E}">
        <p14:creationId xmlns:p14="http://schemas.microsoft.com/office/powerpoint/2010/main" val="231012437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CD04-733F-69C6-4ED1-3E09A5F1B2A1}"/>
              </a:ext>
            </a:extLst>
          </p:cNvPr>
          <p:cNvSpPr>
            <a:spLocks noGrp="1"/>
          </p:cNvSpPr>
          <p:nvPr>
            <p:ph type="title"/>
          </p:nvPr>
        </p:nvSpPr>
        <p:spPr>
          <a:xfrm>
            <a:off x="8310268" y="534323"/>
            <a:ext cx="3066937" cy="1188720"/>
          </a:xfrm>
        </p:spPr>
        <p:txBody>
          <a:bodyPr vert="horz" lIns="182880" tIns="182880" rIns="182880" bIns="182880" rtlCol="0" anchor="ctr">
            <a:normAutofit fontScale="90000"/>
          </a:bodyPr>
          <a:lstStyle/>
          <a:p>
            <a:r>
              <a:rPr lang="en-US" sz="2000" dirty="0"/>
              <a:t>- upcoming – </a:t>
            </a:r>
            <a:br>
              <a:rPr lang="en-US" sz="1500" dirty="0"/>
            </a:br>
            <a:r>
              <a:rPr lang="en-US" sz="2800" b="1" dirty="0"/>
              <a:t>2024 deadlines</a:t>
            </a:r>
            <a:br>
              <a:rPr lang="en-US" sz="1500" dirty="0"/>
            </a:br>
            <a:r>
              <a:rPr lang="en-US" sz="1800" dirty="0"/>
              <a:t>DSL Proposal to list</a:t>
            </a:r>
          </a:p>
        </p:txBody>
      </p:sp>
      <p:sp>
        <p:nvSpPr>
          <p:cNvPr id="15" name="Rectangle 14">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E240C93-D237-8B93-E8FB-F009A803C330}"/>
              </a:ext>
            </a:extLst>
          </p:cNvPr>
          <p:cNvPicPr>
            <a:picLocks noGrp="1" noChangeAspect="1"/>
          </p:cNvPicPr>
          <p:nvPr>
            <p:ph idx="1"/>
          </p:nvPr>
        </p:nvPicPr>
        <p:blipFill>
          <a:blip r:embed="rId3"/>
          <a:stretch>
            <a:fillRect/>
          </a:stretch>
        </p:blipFill>
        <p:spPr>
          <a:xfrm>
            <a:off x="1143979" y="1378040"/>
            <a:ext cx="6227064" cy="4109862"/>
          </a:xfrm>
          <a:prstGeom prst="rect">
            <a:avLst/>
          </a:prstGeom>
        </p:spPr>
      </p:pic>
      <p:sp>
        <p:nvSpPr>
          <p:cNvPr id="4" name="Text Placeholder 3">
            <a:extLst>
              <a:ext uri="{FF2B5EF4-FFF2-40B4-BE49-F238E27FC236}">
                <a16:creationId xmlns:a16="http://schemas.microsoft.com/office/drawing/2014/main" id="{0DE4F561-7C48-6727-4E77-846592C8E818}"/>
              </a:ext>
            </a:extLst>
          </p:cNvPr>
          <p:cNvSpPr>
            <a:spLocks noGrp="1"/>
          </p:cNvSpPr>
          <p:nvPr>
            <p:ph type="body" sz="half" idx="2"/>
          </p:nvPr>
        </p:nvSpPr>
        <p:spPr>
          <a:xfrm>
            <a:off x="8029076" y="1885401"/>
            <a:ext cx="3629319" cy="4438275"/>
          </a:xfrm>
        </p:spPr>
        <p:txBody>
          <a:bodyPr vert="horz" lIns="91440" tIns="45720" rIns="91440" bIns="45720" rtlCol="0">
            <a:noAutofit/>
          </a:bodyPr>
          <a:lstStyle/>
          <a:p>
            <a:pPr marL="285750" indent="-228600" algn="l">
              <a:buFont typeface="Arial" panose="020B0604020202020204" pitchFamily="34" charset="0"/>
              <a:buChar char="•"/>
            </a:pPr>
            <a:r>
              <a:rPr lang="en-US" sz="2200" b="1" u="sng" dirty="0">
                <a:solidFill>
                  <a:srgbClr val="FF0000"/>
                </a:solidFill>
              </a:rPr>
              <a:t>06/03/2024 </a:t>
            </a:r>
            <a:r>
              <a:rPr lang="en-US" sz="2200" b="1" u="sng" dirty="0">
                <a:solidFill>
                  <a:schemeClr val="tx1"/>
                </a:solidFill>
              </a:rPr>
              <a:t>– </a:t>
            </a:r>
            <a:r>
              <a:rPr lang="en-US" sz="2200" dirty="0">
                <a:solidFill>
                  <a:schemeClr val="tx1"/>
                </a:solidFill>
              </a:rPr>
              <a:t>ACF deadline for accepting enrollment in the TCP</a:t>
            </a:r>
            <a:endParaRPr lang="en-US" sz="2200" dirty="0">
              <a:solidFill>
                <a:srgbClr val="FF0000"/>
              </a:solidFill>
            </a:endParaRPr>
          </a:p>
          <a:p>
            <a:pPr marL="285750" indent="-228600" algn="l">
              <a:buFont typeface="Arial" panose="020B0604020202020204" pitchFamily="34" charset="0"/>
              <a:buChar char="•"/>
            </a:pPr>
            <a:r>
              <a:rPr lang="en-US" sz="2200" b="1" u="sng" dirty="0">
                <a:solidFill>
                  <a:srgbClr val="FF0000"/>
                </a:solidFill>
              </a:rPr>
              <a:t>07/03/2024</a:t>
            </a:r>
            <a:r>
              <a:rPr lang="en-US" sz="2200" dirty="0">
                <a:solidFill>
                  <a:schemeClr val="tx1">
                    <a:lumMod val="85000"/>
                    <a:lumOff val="15000"/>
                  </a:schemeClr>
                </a:solidFill>
              </a:rPr>
              <a:t> – USFWS deadline for final listing determination on the proposal to list the DSL as Endangered. </a:t>
            </a:r>
            <a:r>
              <a:rPr lang="en-US" sz="2200" i="1" dirty="0">
                <a:solidFill>
                  <a:schemeClr val="tx1">
                    <a:lumMod val="85000"/>
                    <a:lumOff val="15000"/>
                  </a:schemeClr>
                </a:solidFill>
              </a:rPr>
              <a:t> </a:t>
            </a:r>
          </a:p>
          <a:p>
            <a:pPr marL="285750" indent="-228600" algn="l">
              <a:buFont typeface="Arial" panose="020B0604020202020204" pitchFamily="34" charset="0"/>
              <a:buChar char="•"/>
            </a:pPr>
            <a:r>
              <a:rPr lang="en-US" sz="2200" b="1" u="sng" dirty="0">
                <a:solidFill>
                  <a:srgbClr val="FF0000"/>
                </a:solidFill>
              </a:rPr>
              <a:t>07/03/2025</a:t>
            </a:r>
            <a:r>
              <a:rPr lang="en-US" sz="2200" dirty="0">
                <a:solidFill>
                  <a:schemeClr val="tx1">
                    <a:lumMod val="85000"/>
                    <a:lumOff val="15000"/>
                  </a:schemeClr>
                </a:solidFill>
              </a:rPr>
              <a:t> – USFWS deadline of additional year to publish critical habitat designation. </a:t>
            </a:r>
          </a:p>
        </p:txBody>
      </p:sp>
      <p:sp>
        <p:nvSpPr>
          <p:cNvPr id="3" name="Rectangle 2">
            <a:extLst>
              <a:ext uri="{FF2B5EF4-FFF2-40B4-BE49-F238E27FC236}">
                <a16:creationId xmlns:a16="http://schemas.microsoft.com/office/drawing/2014/main" id="{8ACD563D-5F21-F40D-2AED-E2A9CDC03FE9}"/>
              </a:ext>
            </a:extLst>
          </p:cNvPr>
          <p:cNvSpPr/>
          <p:nvPr/>
        </p:nvSpPr>
        <p:spPr>
          <a:xfrm>
            <a:off x="674655" y="33420"/>
            <a:ext cx="348685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REMINDER</a:t>
            </a:r>
          </a:p>
        </p:txBody>
      </p:sp>
    </p:spTree>
    <p:extLst>
      <p:ext uri="{BB962C8B-B14F-4D97-AF65-F5344CB8AC3E}">
        <p14:creationId xmlns:p14="http://schemas.microsoft.com/office/powerpoint/2010/main" val="428314439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3B01F-7735-B047-9E6F-F8D743EC5FE6}"/>
              </a:ext>
            </a:extLst>
          </p:cNvPr>
          <p:cNvSpPr>
            <a:spLocks noGrp="1"/>
          </p:cNvSpPr>
          <p:nvPr>
            <p:ph type="title"/>
          </p:nvPr>
        </p:nvSpPr>
        <p:spPr>
          <a:xfrm>
            <a:off x="2231136" y="493776"/>
            <a:ext cx="7729728" cy="1188720"/>
          </a:xfrm>
        </p:spPr>
        <p:txBody>
          <a:bodyPr>
            <a:normAutofit/>
          </a:bodyPr>
          <a:lstStyle/>
          <a:p>
            <a:r>
              <a:rPr lang="en-US" sz="4000" dirty="0"/>
              <a:t>Agenda</a:t>
            </a:r>
          </a:p>
        </p:txBody>
      </p:sp>
      <p:sp>
        <p:nvSpPr>
          <p:cNvPr id="5" name="Content Placeholder 4">
            <a:extLst>
              <a:ext uri="{FF2B5EF4-FFF2-40B4-BE49-F238E27FC236}">
                <a16:creationId xmlns:a16="http://schemas.microsoft.com/office/drawing/2014/main" id="{775FB887-CA92-8C08-E5E4-8F72433094B1}"/>
              </a:ext>
            </a:extLst>
          </p:cNvPr>
          <p:cNvSpPr>
            <a:spLocks noGrp="1"/>
          </p:cNvSpPr>
          <p:nvPr>
            <p:ph sz="half" idx="1"/>
          </p:nvPr>
        </p:nvSpPr>
        <p:spPr>
          <a:xfrm>
            <a:off x="1581912" y="1818168"/>
            <a:ext cx="4756403" cy="4546056"/>
          </a:xfrm>
        </p:spPr>
        <p:txBody>
          <a:bodyPr>
            <a:normAutofit fontScale="55000" lnSpcReduction="20000"/>
          </a:bodyPr>
          <a:lstStyle/>
          <a:p>
            <a:r>
              <a:rPr lang="en-US" sz="2900" b="1" dirty="0"/>
              <a:t>Laws and Regulations – ESA Background</a:t>
            </a:r>
          </a:p>
          <a:p>
            <a:r>
              <a:rPr lang="en-US" sz="2900" b="1" dirty="0"/>
              <a:t>ESA Listing Process</a:t>
            </a:r>
          </a:p>
          <a:p>
            <a:r>
              <a:rPr lang="en-US" sz="2900" b="1" dirty="0"/>
              <a:t>Candidate Species</a:t>
            </a:r>
          </a:p>
          <a:p>
            <a:r>
              <a:rPr lang="en-US" sz="2900" b="1" dirty="0"/>
              <a:t>Candidate Conservation Agreement with Assurances (CCAA)</a:t>
            </a:r>
          </a:p>
          <a:p>
            <a:r>
              <a:rPr lang="en-US" sz="2900" b="1" dirty="0"/>
              <a:t>DSL Background</a:t>
            </a:r>
          </a:p>
          <a:p>
            <a:r>
              <a:rPr lang="en-US" sz="2900" b="1" dirty="0"/>
              <a:t>USFWS Proposed Rule to list the DSL</a:t>
            </a:r>
          </a:p>
          <a:p>
            <a:r>
              <a:rPr lang="en-US" sz="2900" b="1" dirty="0"/>
              <a:t>DSL Previous Federal Actions</a:t>
            </a:r>
          </a:p>
          <a:p>
            <a:pPr marL="0" indent="0">
              <a:buNone/>
            </a:pPr>
            <a:endParaRPr lang="en-US" dirty="0"/>
          </a:p>
          <a:p>
            <a:pPr marL="0" indent="0" algn="ctr">
              <a:buNone/>
            </a:pPr>
            <a:r>
              <a:rPr lang="en-US" sz="2900" dirty="0">
                <a:solidFill>
                  <a:srgbClr val="FF0000"/>
                </a:solidFill>
              </a:rPr>
              <a:t>DURING THE PRESENTATION YOU MAY </a:t>
            </a:r>
            <a:r>
              <a:rPr lang="en-US" sz="2900" b="1" dirty="0">
                <a:solidFill>
                  <a:srgbClr val="FF0000"/>
                </a:solidFill>
              </a:rPr>
              <a:t>SUBMIT QUESTIONS VIA THE ZOOM CHAT. </a:t>
            </a:r>
          </a:p>
          <a:p>
            <a:pPr marL="0" indent="0" algn="ctr">
              <a:buNone/>
            </a:pPr>
            <a:r>
              <a:rPr lang="en-US" sz="2900" i="1" dirty="0">
                <a:solidFill>
                  <a:srgbClr val="FF0000"/>
                </a:solidFill>
              </a:rPr>
              <a:t>Questions will be answered in the order received at the end of the presentation. </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3C15F6AF-3E08-CD6D-42A1-F02226BD7761}"/>
              </a:ext>
            </a:extLst>
          </p:cNvPr>
          <p:cNvSpPr>
            <a:spLocks noGrp="1"/>
          </p:cNvSpPr>
          <p:nvPr>
            <p:ph sz="half" idx="2"/>
          </p:nvPr>
        </p:nvSpPr>
        <p:spPr>
          <a:xfrm>
            <a:off x="6233211" y="1818167"/>
            <a:ext cx="4271773" cy="4546056"/>
          </a:xfrm>
        </p:spPr>
        <p:txBody>
          <a:bodyPr>
            <a:normAutofit fontScale="55000" lnSpcReduction="20000"/>
          </a:bodyPr>
          <a:lstStyle/>
          <a:p>
            <a:r>
              <a:rPr lang="en-US" sz="2900" b="1" dirty="0"/>
              <a:t>2023 DSL Proposal to List Deadlines</a:t>
            </a:r>
          </a:p>
          <a:p>
            <a:r>
              <a:rPr lang="en-US" sz="2900" b="1" dirty="0"/>
              <a:t>Texas Conservation Plan Background</a:t>
            </a:r>
          </a:p>
          <a:p>
            <a:r>
              <a:rPr lang="en-US" sz="2900" b="1" dirty="0"/>
              <a:t>American Conservation Foundation, Inc.</a:t>
            </a:r>
          </a:p>
          <a:p>
            <a:r>
              <a:rPr lang="en-US" sz="2900" b="1" dirty="0"/>
              <a:t>Enrollment in the TCP</a:t>
            </a:r>
          </a:p>
          <a:p>
            <a:r>
              <a:rPr lang="en-US" sz="2900" b="1" dirty="0"/>
              <a:t>DSL Maps/Models</a:t>
            </a:r>
          </a:p>
          <a:p>
            <a:r>
              <a:rPr lang="en-US" sz="2900" b="1" dirty="0"/>
              <a:t>Certificate of Inclusion (CI)</a:t>
            </a:r>
          </a:p>
          <a:p>
            <a:r>
              <a:rPr lang="en-US" sz="2900" b="1" dirty="0"/>
              <a:t>*Q&amp;A Session*</a:t>
            </a:r>
          </a:p>
          <a:p>
            <a:endParaRPr lang="en-US" sz="2400" dirty="0"/>
          </a:p>
          <a:p>
            <a:pPr marL="0" indent="0" algn="ctr">
              <a:buNone/>
            </a:pPr>
            <a:r>
              <a:rPr lang="en-US" sz="3300" b="1" dirty="0">
                <a:solidFill>
                  <a:srgbClr val="FF0000"/>
                </a:solidFill>
              </a:rPr>
              <a:t>CONFIDENTIALITY</a:t>
            </a:r>
            <a:r>
              <a:rPr lang="en-US" sz="3300" dirty="0">
                <a:solidFill>
                  <a:srgbClr val="FF0000"/>
                </a:solidFill>
              </a:rPr>
              <a:t> – ONLY ACF AS THE MEETING ADMINISTRATOR WILL SEE YOUR QUESTION. </a:t>
            </a:r>
          </a:p>
          <a:p>
            <a:pPr marL="0" indent="0" algn="ctr">
              <a:buNone/>
            </a:pPr>
            <a:r>
              <a:rPr lang="en-US" sz="3300" i="1" dirty="0">
                <a:solidFill>
                  <a:srgbClr val="FF0000"/>
                </a:solidFill>
              </a:rPr>
              <a:t>ACF will read your question aloud while maintaining your confidentiality. </a:t>
            </a:r>
          </a:p>
          <a:p>
            <a:pPr marL="0" indent="0">
              <a:buNone/>
            </a:pPr>
            <a:endParaRPr lang="en-US" sz="2400" dirty="0"/>
          </a:p>
        </p:txBody>
      </p:sp>
    </p:spTree>
    <p:extLst>
      <p:ext uri="{BB962C8B-B14F-4D97-AF65-F5344CB8AC3E}">
        <p14:creationId xmlns:p14="http://schemas.microsoft.com/office/powerpoint/2010/main" val="260282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D0290A-CF4F-0251-B5BD-29BEF11442D7}"/>
              </a:ext>
            </a:extLst>
          </p:cNvPr>
          <p:cNvPicPr>
            <a:picLocks noChangeAspect="1"/>
          </p:cNvPicPr>
          <p:nvPr/>
        </p:nvPicPr>
        <p:blipFill>
          <a:blip r:embed="rId3">
            <a:extLst>
              <a:ext uri="{837473B0-CC2E-450A-ABE3-18F120FF3D39}">
                <a1611:picAttrSrcUrl xmlns:a1611="http://schemas.microsoft.com/office/drawing/2016/11/main" r:id="rId4"/>
              </a:ext>
            </a:extLst>
          </a:blip>
          <a:srcRect t="14775" b="14775"/>
          <a:stretch/>
        </p:blipFill>
        <p:spPr>
          <a:xfrm>
            <a:off x="20" y="10"/>
            <a:ext cx="12191980" cy="4571990"/>
          </a:xfrm>
          <a:prstGeom prst="rect">
            <a:avLst/>
          </a:prstGeom>
        </p:spPr>
      </p:pic>
      <p:sp>
        <p:nvSpPr>
          <p:cNvPr id="2" name="Title 1">
            <a:extLst>
              <a:ext uri="{FF2B5EF4-FFF2-40B4-BE49-F238E27FC236}">
                <a16:creationId xmlns:a16="http://schemas.microsoft.com/office/drawing/2014/main" id="{031CC3C0-04CD-9090-EA6D-613B153387FC}"/>
              </a:ext>
            </a:extLst>
          </p:cNvPr>
          <p:cNvSpPr>
            <a:spLocks noGrp="1"/>
          </p:cNvSpPr>
          <p:nvPr>
            <p:ph type="ctrTitle"/>
          </p:nvPr>
        </p:nvSpPr>
        <p:spPr>
          <a:xfrm>
            <a:off x="1600200" y="2926241"/>
            <a:ext cx="8991600" cy="1645759"/>
          </a:xfrm>
        </p:spPr>
        <p:txBody>
          <a:bodyPr>
            <a:normAutofit/>
          </a:bodyPr>
          <a:lstStyle/>
          <a:p>
            <a:r>
              <a:rPr lang="en-US" dirty="0"/>
              <a:t>Questions?</a:t>
            </a:r>
          </a:p>
        </p:txBody>
      </p:sp>
      <p:sp>
        <p:nvSpPr>
          <p:cNvPr id="3" name="TextBox 2">
            <a:extLst>
              <a:ext uri="{FF2B5EF4-FFF2-40B4-BE49-F238E27FC236}">
                <a16:creationId xmlns:a16="http://schemas.microsoft.com/office/drawing/2014/main" id="{7CB1D71B-CD13-137A-435C-58F061D421D4}"/>
              </a:ext>
            </a:extLst>
          </p:cNvPr>
          <p:cNvSpPr txBox="1"/>
          <p:nvPr/>
        </p:nvSpPr>
        <p:spPr>
          <a:xfrm>
            <a:off x="2333296" y="4648357"/>
            <a:ext cx="7525407" cy="2585323"/>
          </a:xfrm>
          <a:prstGeom prst="rect">
            <a:avLst/>
          </a:prstGeom>
          <a:noFill/>
        </p:spPr>
        <p:txBody>
          <a:bodyPr wrap="square" rtlCol="0">
            <a:spAutoFit/>
          </a:bodyPr>
          <a:lstStyle/>
          <a:p>
            <a:pPr marL="0" indent="0" algn="ctr">
              <a:buNone/>
            </a:pPr>
            <a:r>
              <a:rPr lang="en-US" sz="2400" b="1" dirty="0">
                <a:solidFill>
                  <a:srgbClr val="FF0000"/>
                </a:solidFill>
              </a:rPr>
              <a:t>SUBMIT QUESTIONS VIA THE ZOOM CHAT. </a:t>
            </a:r>
          </a:p>
          <a:p>
            <a:pPr marL="0" indent="0" algn="ctr">
              <a:buNone/>
            </a:pPr>
            <a:r>
              <a:rPr lang="en-US" sz="2400" i="1" dirty="0">
                <a:solidFill>
                  <a:schemeClr val="bg1"/>
                </a:solidFill>
              </a:rPr>
              <a:t>Questions will be answered in the order received. </a:t>
            </a:r>
          </a:p>
          <a:p>
            <a:pPr marL="0" indent="0" algn="ctr">
              <a:buNone/>
            </a:pPr>
            <a:r>
              <a:rPr lang="en-US" sz="2400" b="1" u="sng" dirty="0">
                <a:solidFill>
                  <a:srgbClr val="FF0000"/>
                </a:solidFill>
              </a:rPr>
              <a:t>CONFIDENTIALITY</a:t>
            </a:r>
            <a:r>
              <a:rPr lang="en-US" sz="2400" dirty="0">
                <a:solidFill>
                  <a:srgbClr val="FF0000"/>
                </a:solidFill>
              </a:rPr>
              <a:t> </a:t>
            </a:r>
            <a:r>
              <a:rPr lang="en-US" sz="2400" dirty="0">
                <a:solidFill>
                  <a:schemeClr val="bg1"/>
                </a:solidFill>
              </a:rPr>
              <a:t>– ONLY ACF AS THE MEETING ADMINISTRATOR WILL SEE YOUR QUESTION. </a:t>
            </a:r>
          </a:p>
          <a:p>
            <a:pPr marL="0" indent="0" algn="ctr">
              <a:buNone/>
            </a:pPr>
            <a:r>
              <a:rPr lang="en-US" sz="2400" i="1" dirty="0">
                <a:solidFill>
                  <a:srgbClr val="FF0000"/>
                </a:solidFill>
              </a:rPr>
              <a:t>ACF will read your question aloud while maintaining your confidentiality. </a:t>
            </a:r>
          </a:p>
          <a:p>
            <a:pPr marL="0" indent="0" algn="ctr">
              <a:buNone/>
            </a:pPr>
            <a:endParaRPr lang="en-US" sz="1800" i="1" dirty="0">
              <a:solidFill>
                <a:srgbClr val="FF0000"/>
              </a:solidFill>
            </a:endParaRPr>
          </a:p>
        </p:txBody>
      </p:sp>
    </p:spTree>
    <p:extLst>
      <p:ext uri="{BB962C8B-B14F-4D97-AF65-F5344CB8AC3E}">
        <p14:creationId xmlns:p14="http://schemas.microsoft.com/office/powerpoint/2010/main" val="33803263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C08373-97AF-4BBB-84E3-8DC7D6BB9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487680"/>
            <a:ext cx="6241546" cy="3432360"/>
          </a:xfrm>
          <a:prstGeom prst="rect">
            <a:avLst/>
          </a:prstGeom>
          <a:solidFill>
            <a:srgbClr val="FFFFFF"/>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black text&#10;&#10;Description automatically generated">
            <a:extLst>
              <a:ext uri="{FF2B5EF4-FFF2-40B4-BE49-F238E27FC236}">
                <a16:creationId xmlns:a16="http://schemas.microsoft.com/office/drawing/2014/main" id="{DB8A1C10-B9FA-6282-1FE1-B946696907F9}"/>
              </a:ext>
            </a:extLst>
          </p:cNvPr>
          <p:cNvPicPr>
            <a:picLocks noChangeAspect="1"/>
          </p:cNvPicPr>
          <p:nvPr/>
        </p:nvPicPr>
        <p:blipFill>
          <a:blip r:embed="rId3"/>
          <a:stretch>
            <a:fillRect/>
          </a:stretch>
        </p:blipFill>
        <p:spPr>
          <a:xfrm>
            <a:off x="806366" y="1010180"/>
            <a:ext cx="5598078" cy="2420791"/>
          </a:xfrm>
          <a:prstGeom prst="rect">
            <a:avLst/>
          </a:prstGeom>
        </p:spPr>
      </p:pic>
      <p:sp>
        <p:nvSpPr>
          <p:cNvPr id="17" name="Rectangle 16">
            <a:extLst>
              <a:ext uri="{FF2B5EF4-FFF2-40B4-BE49-F238E27FC236}">
                <a16:creationId xmlns:a16="http://schemas.microsoft.com/office/drawing/2014/main" id="{EB425648-52FB-4CE2-A1C4-6719A7FB6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018021" cy="2499282"/>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0F514A-A377-408D-A524-2F61FDDC4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0160" y="4080063"/>
            <a:ext cx="5446018" cy="199861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53C6738-E83E-4971-B268-931E12D85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6" y="3303616"/>
            <a:ext cx="4813602" cy="2775066"/>
          </a:xfrm>
          <a:prstGeom prst="rect">
            <a:avLst/>
          </a:prstGeom>
          <a:solidFill>
            <a:srgbClr val="FFFFFF"/>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8E473C-E8F5-CD54-3118-A8507FE6E057}"/>
              </a:ext>
            </a:extLst>
          </p:cNvPr>
          <p:cNvSpPr txBox="1"/>
          <p:nvPr/>
        </p:nvSpPr>
        <p:spPr>
          <a:xfrm>
            <a:off x="7697895" y="4337206"/>
            <a:ext cx="3191903" cy="707886"/>
          </a:xfrm>
          <a:prstGeom prst="rect">
            <a:avLst/>
          </a:prstGeom>
          <a:noFill/>
        </p:spPr>
        <p:txBody>
          <a:bodyPr wrap="square" rtlCol="0">
            <a:spAutoFit/>
          </a:bodyPr>
          <a:lstStyle/>
          <a:p>
            <a:r>
              <a:rPr lang="en-US" sz="4000" dirty="0"/>
              <a:t>THANK YOU! </a:t>
            </a:r>
          </a:p>
        </p:txBody>
      </p:sp>
    </p:spTree>
    <p:extLst>
      <p:ext uri="{BB962C8B-B14F-4D97-AF65-F5344CB8AC3E}">
        <p14:creationId xmlns:p14="http://schemas.microsoft.com/office/powerpoint/2010/main" val="3198016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88B33-3B02-4282-152A-19C4EC6580EA}"/>
              </a:ext>
            </a:extLst>
          </p:cNvPr>
          <p:cNvSpPr>
            <a:spLocks noGrp="1"/>
          </p:cNvSpPr>
          <p:nvPr>
            <p:ph type="title"/>
          </p:nvPr>
        </p:nvSpPr>
        <p:spPr>
          <a:xfrm>
            <a:off x="308567" y="455000"/>
            <a:ext cx="4037162" cy="1728044"/>
          </a:xfrm>
          <a:noFill/>
          <a:ln>
            <a:solidFill>
              <a:schemeClr val="bg1"/>
            </a:solidFill>
          </a:ln>
        </p:spPr>
        <p:txBody>
          <a:bodyPr vert="horz" wrap="square" lIns="182880" tIns="182880" rIns="182880" bIns="182880" rtlCol="0" anchor="ctr">
            <a:normAutofit/>
          </a:bodyPr>
          <a:lstStyle/>
          <a:p>
            <a:r>
              <a:rPr lang="en-US" sz="3200" dirty="0">
                <a:solidFill>
                  <a:schemeClr val="bg1"/>
                </a:solidFill>
              </a:rPr>
              <a:t>Laws and regulations</a:t>
            </a:r>
            <a:br>
              <a:rPr lang="en-US" dirty="0">
                <a:solidFill>
                  <a:schemeClr val="bg1"/>
                </a:solidFill>
              </a:rPr>
            </a:br>
            <a:r>
              <a:rPr lang="en-US" sz="1400" dirty="0">
                <a:solidFill>
                  <a:schemeClr val="bg1"/>
                </a:solidFill>
              </a:rPr>
              <a:t>- Endangered species act (ESA) - </a:t>
            </a:r>
          </a:p>
        </p:txBody>
      </p:sp>
      <p:sp>
        <p:nvSpPr>
          <p:cNvPr id="4" name="Text Placeholder 3">
            <a:extLst>
              <a:ext uri="{FF2B5EF4-FFF2-40B4-BE49-F238E27FC236}">
                <a16:creationId xmlns:a16="http://schemas.microsoft.com/office/drawing/2014/main" id="{E416FF2D-2902-7D61-8069-AF2AE281B8A2}"/>
              </a:ext>
            </a:extLst>
          </p:cNvPr>
          <p:cNvSpPr>
            <a:spLocks noGrp="1"/>
          </p:cNvSpPr>
          <p:nvPr>
            <p:ph type="body" sz="half" idx="2"/>
          </p:nvPr>
        </p:nvSpPr>
        <p:spPr>
          <a:xfrm>
            <a:off x="69011" y="2474141"/>
            <a:ext cx="4511615" cy="4116439"/>
          </a:xfrm>
        </p:spPr>
        <p:txBody>
          <a:bodyPr vert="horz" lIns="91440" tIns="45720" rIns="91440" bIns="45720" rtlCol="0">
            <a:noAutofit/>
          </a:bodyPr>
          <a:lstStyle/>
          <a:p>
            <a:pPr marL="285750" indent="-228600" algn="l">
              <a:lnSpc>
                <a:spcPct val="90000"/>
              </a:lnSpc>
              <a:buFont typeface="Arial" panose="020B0604020202020204" pitchFamily="34" charset="0"/>
              <a:buChar char="•"/>
            </a:pPr>
            <a:r>
              <a:rPr lang="en-US" sz="2200" dirty="0">
                <a:solidFill>
                  <a:schemeClr val="bg1"/>
                </a:solidFill>
              </a:rPr>
              <a:t>Enacted in 1973 to prevent loss or harm of endangered and threatened species and to protect the species’ habitat.</a:t>
            </a:r>
          </a:p>
          <a:p>
            <a:pPr marL="285750" indent="-228600" algn="l">
              <a:lnSpc>
                <a:spcPct val="90000"/>
              </a:lnSpc>
              <a:buFont typeface="Arial" panose="020B0604020202020204" pitchFamily="34" charset="0"/>
              <a:buChar char="•"/>
            </a:pPr>
            <a:r>
              <a:rPr lang="en-US" sz="2200" dirty="0">
                <a:solidFill>
                  <a:schemeClr val="bg1"/>
                </a:solidFill>
              </a:rPr>
              <a:t>Provides legal protection to plants and animals that are defined as threatened or endangered.</a:t>
            </a:r>
          </a:p>
          <a:p>
            <a:pPr marL="285750" indent="-228600" algn="l">
              <a:lnSpc>
                <a:spcPct val="90000"/>
              </a:lnSpc>
              <a:buFont typeface="Arial" panose="020B0604020202020204" pitchFamily="34" charset="0"/>
              <a:buChar char="•"/>
            </a:pPr>
            <a:r>
              <a:rPr lang="en-US" sz="2200" dirty="0">
                <a:solidFill>
                  <a:schemeClr val="bg1"/>
                </a:solidFill>
              </a:rPr>
              <a:t>The prohibitions of Section 9(a)(1) of the ESA, make it illegal for any person subject to the jurisdiction of the U.S. to take endangered wildlife within the U.S. or on the high seas.</a:t>
            </a:r>
          </a:p>
        </p:txBody>
      </p:sp>
      <p:pic>
        <p:nvPicPr>
          <p:cNvPr id="6" name="Content Placeholder 5" descr="A graphic of animals and numbers&#10;&#10;Description automatically generated">
            <a:extLst>
              <a:ext uri="{FF2B5EF4-FFF2-40B4-BE49-F238E27FC236}">
                <a16:creationId xmlns:a16="http://schemas.microsoft.com/office/drawing/2014/main" id="{B8661EA0-7039-E550-6E81-905D3E07304E}"/>
              </a:ext>
            </a:extLst>
          </p:cNvPr>
          <p:cNvPicPr>
            <a:picLocks noGrp="1" noChangeAspect="1"/>
          </p:cNvPicPr>
          <p:nvPr>
            <p:ph idx="1"/>
          </p:nvPr>
        </p:nvPicPr>
        <p:blipFill>
          <a:blip r:embed="rId3"/>
          <a:stretch>
            <a:fillRect/>
          </a:stretch>
        </p:blipFill>
        <p:spPr>
          <a:xfrm>
            <a:off x="5704454" y="643467"/>
            <a:ext cx="5437386" cy="5410199"/>
          </a:xfrm>
          <a:prstGeom prst="rect">
            <a:avLst/>
          </a:prstGeom>
        </p:spPr>
      </p:pic>
    </p:spTree>
    <p:extLst>
      <p:ext uri="{BB962C8B-B14F-4D97-AF65-F5344CB8AC3E}">
        <p14:creationId xmlns:p14="http://schemas.microsoft.com/office/powerpoint/2010/main" val="224053074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0921-EF4A-B9F6-45DD-2D10FE551346}"/>
              </a:ext>
            </a:extLst>
          </p:cNvPr>
          <p:cNvSpPr>
            <a:spLocks noGrp="1"/>
          </p:cNvSpPr>
          <p:nvPr>
            <p:ph type="title"/>
          </p:nvPr>
        </p:nvSpPr>
        <p:spPr/>
        <p:txBody>
          <a:bodyPr/>
          <a:lstStyle/>
          <a:p>
            <a:r>
              <a:rPr lang="en-US" dirty="0"/>
              <a:t>ESA Listing Process</a:t>
            </a:r>
          </a:p>
        </p:txBody>
      </p:sp>
      <p:graphicFrame>
        <p:nvGraphicFramePr>
          <p:cNvPr id="5" name="Content Placeholder 4">
            <a:extLst>
              <a:ext uri="{FF2B5EF4-FFF2-40B4-BE49-F238E27FC236}">
                <a16:creationId xmlns:a16="http://schemas.microsoft.com/office/drawing/2014/main" id="{8E9FED48-7110-3DB9-767E-74AF7A87DE64}"/>
              </a:ext>
            </a:extLst>
          </p:cNvPr>
          <p:cNvGraphicFramePr>
            <a:graphicFrameLocks noGrp="1"/>
          </p:cNvGraphicFramePr>
          <p:nvPr>
            <p:ph idx="1"/>
            <p:extLst>
              <p:ext uri="{D42A27DB-BD31-4B8C-83A1-F6EECF244321}">
                <p14:modId xmlns:p14="http://schemas.microsoft.com/office/powerpoint/2010/main" val="2193809010"/>
              </p:ext>
            </p:extLst>
          </p:nvPr>
        </p:nvGraphicFramePr>
        <p:xfrm>
          <a:off x="6735763" y="150607"/>
          <a:ext cx="4816475" cy="636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0749F68B-3D6D-B31E-3C3F-227C28DE4974}"/>
              </a:ext>
            </a:extLst>
          </p:cNvPr>
          <p:cNvSpPr>
            <a:spLocks noGrp="1"/>
          </p:cNvSpPr>
          <p:nvPr>
            <p:ph type="body" sz="half" idx="2"/>
          </p:nvPr>
        </p:nvSpPr>
        <p:spPr/>
        <p:txBody>
          <a:bodyPr>
            <a:normAutofit/>
          </a:bodyPr>
          <a:lstStyle/>
          <a:p>
            <a:r>
              <a:rPr lang="en-US" sz="2400" dirty="0"/>
              <a:t>Listing a species under the ESA involves several steps</a:t>
            </a:r>
          </a:p>
        </p:txBody>
      </p:sp>
    </p:spTree>
    <p:extLst>
      <p:ext uri="{BB962C8B-B14F-4D97-AF65-F5344CB8AC3E}">
        <p14:creationId xmlns:p14="http://schemas.microsoft.com/office/powerpoint/2010/main" val="305388633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749E-0304-50B8-C6DF-178C99F886A2}"/>
              </a:ext>
            </a:extLst>
          </p:cNvPr>
          <p:cNvSpPr>
            <a:spLocks noGrp="1"/>
          </p:cNvSpPr>
          <p:nvPr>
            <p:ph type="title"/>
          </p:nvPr>
        </p:nvSpPr>
        <p:spPr>
          <a:xfrm>
            <a:off x="6900672" y="754489"/>
            <a:ext cx="4486656" cy="1174991"/>
          </a:xfrm>
          <a:prstGeom prst="ellipse">
            <a:avLst/>
          </a:prstGeom>
        </p:spPr>
        <p:txBody>
          <a:bodyPr vert="horz" lIns="182880" tIns="182880" rIns="182880" bIns="182880" rtlCol="0" anchor="ctr">
            <a:normAutofit/>
          </a:bodyPr>
          <a:lstStyle/>
          <a:p>
            <a:r>
              <a:rPr lang="en-US" sz="2000"/>
              <a:t>Candidate species</a:t>
            </a:r>
          </a:p>
        </p:txBody>
      </p:sp>
      <p:pic>
        <p:nvPicPr>
          <p:cNvPr id="15" name="Picture 14">
            <a:extLst>
              <a:ext uri="{FF2B5EF4-FFF2-40B4-BE49-F238E27FC236}">
                <a16:creationId xmlns:a16="http://schemas.microsoft.com/office/drawing/2014/main" id="{052F6179-4B1B-2B26-BF77-FA4E012FD034}"/>
              </a:ext>
            </a:extLst>
          </p:cNvPr>
          <p:cNvPicPr preferRelativeResize="0">
            <a:picLocks/>
          </p:cNvPicPr>
          <p:nvPr/>
        </p:nvPicPr>
        <p:blipFill>
          <a:blip r:embed="rId3"/>
          <a:srcRect t="6354" b="6354"/>
          <a:stretch/>
        </p:blipFill>
        <p:spPr>
          <a:xfrm>
            <a:off x="-4667" y="1"/>
            <a:ext cx="5732608" cy="6488667"/>
          </a:xfrm>
          <a:prstGeom prst="rect">
            <a:avLst/>
          </a:prstGeom>
        </p:spPr>
      </p:pic>
      <p:sp>
        <p:nvSpPr>
          <p:cNvPr id="4" name="Text Placeholder 3">
            <a:extLst>
              <a:ext uri="{FF2B5EF4-FFF2-40B4-BE49-F238E27FC236}">
                <a16:creationId xmlns:a16="http://schemas.microsoft.com/office/drawing/2014/main" id="{DF9639ED-3A58-A9FC-F0FD-8A34FB788E35}"/>
              </a:ext>
            </a:extLst>
          </p:cNvPr>
          <p:cNvSpPr>
            <a:spLocks noGrp="1"/>
          </p:cNvSpPr>
          <p:nvPr>
            <p:ph type="body" sz="half" idx="2"/>
          </p:nvPr>
        </p:nvSpPr>
        <p:spPr>
          <a:xfrm>
            <a:off x="6616461" y="2304260"/>
            <a:ext cx="5037826" cy="4184407"/>
          </a:xfrm>
        </p:spPr>
        <p:txBody>
          <a:bodyPr vert="horz" lIns="91440" tIns="45720" rIns="91440" bIns="45720" rtlCol="0">
            <a:noAutofit/>
          </a:bodyPr>
          <a:lstStyle/>
          <a:p>
            <a:pPr indent="-228600" algn="l">
              <a:buFont typeface="Arial" panose="020B0604020202020204" pitchFamily="34" charset="0"/>
              <a:buChar char="•"/>
            </a:pPr>
            <a:r>
              <a:rPr lang="en-US" sz="2400" dirty="0">
                <a:solidFill>
                  <a:schemeClr val="tx1">
                    <a:lumMod val="85000"/>
                    <a:lumOff val="15000"/>
                  </a:schemeClr>
                </a:solidFill>
              </a:rPr>
              <a:t>Plants and animals for which the U.S. Fish and Wildlife Service (USFWS) has enough information to propose them as threatened or endangered under the ESA, but listing is currently precluded. </a:t>
            </a:r>
          </a:p>
          <a:p>
            <a:pPr indent="-228600" algn="l">
              <a:buFont typeface="Arial" panose="020B0604020202020204" pitchFamily="34" charset="0"/>
              <a:buChar char="•"/>
            </a:pPr>
            <a:r>
              <a:rPr lang="en-US" sz="2400" dirty="0">
                <a:solidFill>
                  <a:schemeClr val="tx1">
                    <a:lumMod val="85000"/>
                    <a:lumOff val="15000"/>
                  </a:schemeClr>
                </a:solidFill>
              </a:rPr>
              <a:t>Implementing conservation efforts before species are listed increases the likelihood that more cost-effective conservation options are available, and conservation efforts will succeed. </a:t>
            </a:r>
          </a:p>
        </p:txBody>
      </p:sp>
      <p:sp>
        <p:nvSpPr>
          <p:cNvPr id="8" name="TextBox 7">
            <a:extLst>
              <a:ext uri="{FF2B5EF4-FFF2-40B4-BE49-F238E27FC236}">
                <a16:creationId xmlns:a16="http://schemas.microsoft.com/office/drawing/2014/main" id="{C0A43DD8-0FB3-7897-CE2E-B9AE8AA84A6E}"/>
              </a:ext>
            </a:extLst>
          </p:cNvPr>
          <p:cNvSpPr txBox="1"/>
          <p:nvPr/>
        </p:nvSpPr>
        <p:spPr>
          <a:xfrm>
            <a:off x="191760" y="6488668"/>
            <a:ext cx="5339749" cy="369332"/>
          </a:xfrm>
          <a:prstGeom prst="rect">
            <a:avLst/>
          </a:prstGeom>
          <a:noFill/>
        </p:spPr>
        <p:txBody>
          <a:bodyPr wrap="square" rtlCol="0">
            <a:spAutoFit/>
          </a:bodyPr>
          <a:lstStyle/>
          <a:p>
            <a:r>
              <a:rPr lang="en-US" dirty="0"/>
              <a:t>https://www.fws.gov/media/candidate-species-fact-sheet</a:t>
            </a:r>
          </a:p>
        </p:txBody>
      </p:sp>
    </p:spTree>
    <p:extLst>
      <p:ext uri="{BB962C8B-B14F-4D97-AF65-F5344CB8AC3E}">
        <p14:creationId xmlns:p14="http://schemas.microsoft.com/office/powerpoint/2010/main" val="118051538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AD0565-53CD-4D7C-A6AE-8DCFB676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E9BDC-36F7-2D58-8C51-E3848DE5CA05}"/>
              </a:ext>
            </a:extLst>
          </p:cNvPr>
          <p:cNvSpPr>
            <a:spLocks noGrp="1"/>
          </p:cNvSpPr>
          <p:nvPr>
            <p:ph type="title"/>
          </p:nvPr>
        </p:nvSpPr>
        <p:spPr>
          <a:xfrm>
            <a:off x="804673" y="640080"/>
            <a:ext cx="5291327" cy="1188720"/>
          </a:xfrm>
          <a:solidFill>
            <a:srgbClr val="FFFFFF"/>
          </a:solidFill>
          <a:ln>
            <a:solidFill>
              <a:srgbClr val="404040"/>
            </a:solidFill>
          </a:ln>
        </p:spPr>
        <p:txBody>
          <a:bodyPr vert="horz" lIns="182880" tIns="182880" rIns="182880" bIns="182880" rtlCol="0" anchor="ctr">
            <a:normAutofit/>
          </a:bodyPr>
          <a:lstStyle/>
          <a:p>
            <a:r>
              <a:rPr lang="en-US" sz="2000" dirty="0"/>
              <a:t>Candidate conservation agreement with assurances (CCAA) </a:t>
            </a:r>
          </a:p>
        </p:txBody>
      </p:sp>
      <p:sp>
        <p:nvSpPr>
          <p:cNvPr id="4" name="Text Placeholder 3">
            <a:extLst>
              <a:ext uri="{FF2B5EF4-FFF2-40B4-BE49-F238E27FC236}">
                <a16:creationId xmlns:a16="http://schemas.microsoft.com/office/drawing/2014/main" id="{7DF5D1FA-6C72-2B21-A47B-A43E38E63D99}"/>
              </a:ext>
            </a:extLst>
          </p:cNvPr>
          <p:cNvSpPr>
            <a:spLocks noGrp="1"/>
          </p:cNvSpPr>
          <p:nvPr>
            <p:ph type="body" sz="half" idx="2"/>
          </p:nvPr>
        </p:nvSpPr>
        <p:spPr>
          <a:xfrm>
            <a:off x="518428" y="2163741"/>
            <a:ext cx="5840082" cy="4359318"/>
          </a:xfrm>
        </p:spPr>
        <p:txBody>
          <a:bodyPr vert="horz" lIns="91440" tIns="45720" rIns="91440" bIns="45720" rtlCol="0">
            <a:noAutofit/>
          </a:bodyPr>
          <a:lstStyle/>
          <a:p>
            <a:pPr marL="342900" indent="-285750" algn="l">
              <a:lnSpc>
                <a:spcPct val="90000"/>
              </a:lnSpc>
              <a:buFont typeface="Wingdings" panose="05000000000000000000" pitchFamily="2" charset="2"/>
              <a:buChar char="q"/>
            </a:pPr>
            <a:r>
              <a:rPr lang="en-US" sz="2400" dirty="0"/>
              <a:t>Addresses property owners’ concerns about potential land use restrictions that could occur if a species becomes listed under the ESA .</a:t>
            </a:r>
          </a:p>
          <a:p>
            <a:pPr marL="342900" indent="-285750" algn="l">
              <a:lnSpc>
                <a:spcPct val="90000"/>
              </a:lnSpc>
              <a:buFont typeface="Wingdings" panose="05000000000000000000" pitchFamily="2" charset="2"/>
              <a:buChar char="q"/>
            </a:pPr>
            <a:r>
              <a:rPr lang="en-US" sz="2400" dirty="0"/>
              <a:t>Voluntary agreement that provides incentives for non-federal landowners to conserve candidate and other unlisted species. </a:t>
            </a:r>
          </a:p>
          <a:p>
            <a:pPr marL="342900" indent="-285750" algn="l">
              <a:lnSpc>
                <a:spcPct val="90000"/>
              </a:lnSpc>
              <a:buFont typeface="Wingdings" panose="05000000000000000000" pitchFamily="2" charset="2"/>
              <a:buChar char="q"/>
            </a:pPr>
            <a:r>
              <a:rPr lang="en-US" sz="2400" dirty="0"/>
              <a:t>For the length of the agreement, landowners agree to undertake specific activities that address the identified threats to the DSL. </a:t>
            </a:r>
          </a:p>
        </p:txBody>
      </p:sp>
      <p:sp>
        <p:nvSpPr>
          <p:cNvPr id="13" name="Rectangle 12">
            <a:extLst>
              <a:ext uri="{FF2B5EF4-FFF2-40B4-BE49-F238E27FC236}">
                <a16:creationId xmlns:a16="http://schemas.microsoft.com/office/drawing/2014/main" id="{0B6CB841-CBA1-4DF4-8C19-4C7DDB03A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3FD6306-603B-410E-AFCF-2EA2E0639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document with text on it&#10;&#10;Description automatically generated">
            <a:extLst>
              <a:ext uri="{FF2B5EF4-FFF2-40B4-BE49-F238E27FC236}">
                <a16:creationId xmlns:a16="http://schemas.microsoft.com/office/drawing/2014/main" id="{58CC04CC-0AD6-003E-9B87-867745F444FE}"/>
              </a:ext>
            </a:extLst>
          </p:cNvPr>
          <p:cNvPicPr>
            <a:picLocks noGrp="1" noChangeAspect="1"/>
          </p:cNvPicPr>
          <p:nvPr>
            <p:ph idx="1"/>
          </p:nvPr>
        </p:nvPicPr>
        <p:blipFill rotWithShape="1">
          <a:blip r:embed="rId3"/>
          <a:srcRect l="3909" r="4473" b="-3"/>
          <a:stretch/>
        </p:blipFill>
        <p:spPr>
          <a:xfrm>
            <a:off x="8020812" y="1126397"/>
            <a:ext cx="3044952" cy="4288536"/>
          </a:xfrm>
          <a:prstGeom prst="rect">
            <a:avLst/>
          </a:prstGeom>
        </p:spPr>
      </p:pic>
      <p:sp>
        <p:nvSpPr>
          <p:cNvPr id="8" name="TextBox 7">
            <a:extLst>
              <a:ext uri="{FF2B5EF4-FFF2-40B4-BE49-F238E27FC236}">
                <a16:creationId xmlns:a16="http://schemas.microsoft.com/office/drawing/2014/main" id="{E2778D1A-64EC-CE92-A335-E7A6DADDC2FE}"/>
              </a:ext>
            </a:extLst>
          </p:cNvPr>
          <p:cNvSpPr txBox="1"/>
          <p:nvPr/>
        </p:nvSpPr>
        <p:spPr>
          <a:xfrm>
            <a:off x="7790785" y="6383548"/>
            <a:ext cx="3505006" cy="338554"/>
          </a:xfrm>
          <a:prstGeom prst="rect">
            <a:avLst/>
          </a:prstGeom>
          <a:noFill/>
        </p:spPr>
        <p:txBody>
          <a:bodyPr wrap="square" rtlCol="0">
            <a:spAutoFit/>
          </a:bodyPr>
          <a:lstStyle/>
          <a:p>
            <a:r>
              <a:rPr lang="en-US" sz="1600" dirty="0"/>
              <a:t>https://www.ac-foundation.com/projects</a:t>
            </a:r>
          </a:p>
        </p:txBody>
      </p:sp>
    </p:spTree>
    <p:extLst>
      <p:ext uri="{BB962C8B-B14F-4D97-AF65-F5344CB8AC3E}">
        <p14:creationId xmlns:p14="http://schemas.microsoft.com/office/powerpoint/2010/main" val="50810223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0E02EA-E0DC-439A-B853-BABABF7F28AC}"/>
              </a:ext>
            </a:extLst>
          </p:cNvPr>
          <p:cNvPicPr>
            <a:picLocks noGrp="1" noChangeAspect="1"/>
          </p:cNvPicPr>
          <p:nvPr>
            <p:ph idx="1"/>
          </p:nvPr>
        </p:nvPicPr>
        <p:blipFill rotWithShape="1">
          <a:blip r:embed="rId3"/>
          <a:srcRect l="15993" r="10917"/>
          <a:stretch/>
        </p:blipFill>
        <p:spPr>
          <a:xfrm>
            <a:off x="20" y="10"/>
            <a:ext cx="7537684" cy="6857990"/>
          </a:xfrm>
          <a:prstGeom prst="rect">
            <a:avLst/>
          </a:prstGeom>
        </p:spPr>
      </p:pic>
      <p:sp>
        <p:nvSpPr>
          <p:cNvPr id="2" name="Title 1">
            <a:extLst>
              <a:ext uri="{FF2B5EF4-FFF2-40B4-BE49-F238E27FC236}">
                <a16:creationId xmlns:a16="http://schemas.microsoft.com/office/drawing/2014/main" id="{92457785-F4F1-4C4C-2365-582C16DEDD8F}"/>
              </a:ext>
            </a:extLst>
          </p:cNvPr>
          <p:cNvSpPr>
            <a:spLocks noGrp="1"/>
          </p:cNvSpPr>
          <p:nvPr>
            <p:ph type="title"/>
          </p:nvPr>
        </p:nvSpPr>
        <p:spPr>
          <a:xfrm>
            <a:off x="972312" y="618404"/>
            <a:ext cx="5928360" cy="1188720"/>
          </a:xfrm>
          <a:solidFill>
            <a:schemeClr val="bg1">
              <a:alpha val="80000"/>
            </a:schemeClr>
          </a:solidFill>
          <a:ln>
            <a:solidFill>
              <a:schemeClr val="tx1">
                <a:lumMod val="75000"/>
                <a:lumOff val="25000"/>
              </a:schemeClr>
            </a:solidFill>
          </a:ln>
        </p:spPr>
        <p:txBody>
          <a:bodyPr vert="horz" lIns="182880" tIns="182880" rIns="182880" bIns="182880" rtlCol="0" anchor="ctr">
            <a:normAutofit/>
          </a:bodyPr>
          <a:lstStyle/>
          <a:p>
            <a:r>
              <a:rPr lang="en-US" sz="2800">
                <a:solidFill>
                  <a:schemeClr val="tx1">
                    <a:lumMod val="85000"/>
                    <a:lumOff val="15000"/>
                  </a:schemeClr>
                </a:solidFill>
              </a:rPr>
              <a:t>DSL BACKGROUND</a:t>
            </a:r>
          </a:p>
        </p:txBody>
      </p:sp>
      <p:sp>
        <p:nvSpPr>
          <p:cNvPr id="11" name="Rectangle 10">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6FA67EE-EB14-C389-9992-9F0B95E97DBF}"/>
              </a:ext>
            </a:extLst>
          </p:cNvPr>
          <p:cNvSpPr>
            <a:spLocks noGrp="1"/>
          </p:cNvSpPr>
          <p:nvPr>
            <p:ph type="body" sz="half" idx="2"/>
          </p:nvPr>
        </p:nvSpPr>
        <p:spPr>
          <a:xfrm>
            <a:off x="7643505" y="386117"/>
            <a:ext cx="4442692" cy="5597669"/>
          </a:xfrm>
        </p:spPr>
        <p:txBody>
          <a:bodyPr vert="horz" lIns="91440" tIns="45720" rIns="91440" bIns="45720" rtlCol="0" anchor="ctr">
            <a:noAutofit/>
          </a:bodyPr>
          <a:lstStyle/>
          <a:p>
            <a:pPr marL="285750" indent="-228600" algn="l">
              <a:buFont typeface="Arial" panose="020B0604020202020204" pitchFamily="34" charset="0"/>
              <a:buChar char="•"/>
            </a:pPr>
            <a:r>
              <a:rPr lang="en-US" sz="2200" dirty="0"/>
              <a:t>Occurs in the sand dune complexes associated with shinnery oak in the Permian Basin of West Texas and Eastern New Mexico. </a:t>
            </a:r>
          </a:p>
          <a:p>
            <a:pPr marL="285750" indent="-228600" algn="l">
              <a:buFont typeface="Arial" panose="020B0604020202020204" pitchFamily="34" charset="0"/>
              <a:buChar char="•"/>
            </a:pPr>
            <a:r>
              <a:rPr lang="en-US" sz="2200" dirty="0"/>
              <a:t>A Candidate Species currently proposed for Federal listing under the ESA throughout its range in Texas and New Mexico. </a:t>
            </a:r>
          </a:p>
          <a:p>
            <a:pPr marL="285750" indent="-228600" algn="l">
              <a:buFont typeface="Arial" panose="020B0604020202020204" pitchFamily="34" charset="0"/>
              <a:buChar char="•"/>
            </a:pPr>
            <a:r>
              <a:rPr lang="en-US" sz="2200" dirty="0"/>
              <a:t>In Texas, the species is known or believed to occur in </a:t>
            </a:r>
            <a:r>
              <a:rPr lang="en-US" sz="2400" b="1" dirty="0"/>
              <a:t>Andrews, Crane, Ector, Gaines, Ward and Winkler counties</a:t>
            </a:r>
            <a:r>
              <a:rPr lang="en-US" sz="2200" dirty="0"/>
              <a:t>. </a:t>
            </a:r>
          </a:p>
        </p:txBody>
      </p:sp>
      <p:sp>
        <p:nvSpPr>
          <p:cNvPr id="7" name="TextBox 6">
            <a:extLst>
              <a:ext uri="{FF2B5EF4-FFF2-40B4-BE49-F238E27FC236}">
                <a16:creationId xmlns:a16="http://schemas.microsoft.com/office/drawing/2014/main" id="{8BBC9278-377A-2767-C687-8000F8FA5DE5}"/>
              </a:ext>
            </a:extLst>
          </p:cNvPr>
          <p:cNvSpPr txBox="1"/>
          <p:nvPr/>
        </p:nvSpPr>
        <p:spPr>
          <a:xfrm>
            <a:off x="8030997" y="6054931"/>
            <a:ext cx="3667707" cy="369332"/>
          </a:xfrm>
          <a:prstGeom prst="rect">
            <a:avLst/>
          </a:prstGeom>
          <a:noFill/>
        </p:spPr>
        <p:txBody>
          <a:bodyPr wrap="square" rtlCol="0">
            <a:spAutoFit/>
          </a:bodyPr>
          <a:lstStyle/>
          <a:p>
            <a:r>
              <a:rPr lang="en-US" dirty="0">
                <a:solidFill>
                  <a:schemeClr val="bg1"/>
                </a:solidFill>
              </a:rPr>
              <a:t>https://ecos.fws.gov/ecp/species/6631</a:t>
            </a:r>
          </a:p>
        </p:txBody>
      </p:sp>
    </p:spTree>
    <p:extLst>
      <p:ext uri="{BB962C8B-B14F-4D97-AF65-F5344CB8AC3E}">
        <p14:creationId xmlns:p14="http://schemas.microsoft.com/office/powerpoint/2010/main" val="688127125"/>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2EF2C4E-43BF-C04C-2CDE-36F1AB6818C3}"/>
              </a:ext>
            </a:extLst>
          </p:cNvPr>
          <p:cNvPicPr>
            <a:picLocks noGrp="1" noChangeAspect="1"/>
          </p:cNvPicPr>
          <p:nvPr>
            <p:ph idx="1"/>
          </p:nvPr>
        </p:nvPicPr>
        <p:blipFill rotWithShape="1">
          <a:blip r:embed="rId3"/>
          <a:srcRect r="23577"/>
          <a:stretch/>
        </p:blipFill>
        <p:spPr>
          <a:xfrm>
            <a:off x="4650909" y="10"/>
            <a:ext cx="7541090" cy="6857989"/>
          </a:xfrm>
          <a:prstGeom prst="rect">
            <a:avLst/>
          </a:prstGeom>
        </p:spPr>
      </p:pic>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94EEF-6F28-8781-E2C5-7F6E6F369BD4}"/>
              </a:ext>
            </a:extLst>
          </p:cNvPr>
          <p:cNvSpPr>
            <a:spLocks noGrp="1"/>
          </p:cNvSpPr>
          <p:nvPr>
            <p:ph type="title"/>
          </p:nvPr>
        </p:nvSpPr>
        <p:spPr>
          <a:xfrm>
            <a:off x="645161" y="23552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Proposed rule to list the DSL</a:t>
            </a:r>
          </a:p>
        </p:txBody>
      </p:sp>
      <p:sp>
        <p:nvSpPr>
          <p:cNvPr id="4" name="Text Placeholder 3">
            <a:extLst>
              <a:ext uri="{FF2B5EF4-FFF2-40B4-BE49-F238E27FC236}">
                <a16:creationId xmlns:a16="http://schemas.microsoft.com/office/drawing/2014/main" id="{08305CBE-F4F9-5C1D-B0C8-256AAA9BF006}"/>
              </a:ext>
            </a:extLst>
          </p:cNvPr>
          <p:cNvSpPr>
            <a:spLocks noGrp="1"/>
          </p:cNvSpPr>
          <p:nvPr>
            <p:ph type="body" sz="half" idx="2"/>
          </p:nvPr>
        </p:nvSpPr>
        <p:spPr>
          <a:xfrm>
            <a:off x="265746" y="2105892"/>
            <a:ext cx="4119418" cy="4267200"/>
          </a:xfrm>
        </p:spPr>
        <p:txBody>
          <a:bodyPr vert="horz" lIns="91440" tIns="45720" rIns="91440" bIns="45720" rtlCol="0">
            <a:noAutofit/>
          </a:bodyPr>
          <a:lstStyle/>
          <a:p>
            <a:pPr marL="285750" indent="-228600" algn="l">
              <a:lnSpc>
                <a:spcPct val="90000"/>
              </a:lnSpc>
              <a:buFont typeface="Arial" panose="020B0604020202020204" pitchFamily="34" charset="0"/>
              <a:buChar char="•"/>
            </a:pPr>
            <a:r>
              <a:rPr lang="en-US" sz="2200" dirty="0">
                <a:solidFill>
                  <a:schemeClr val="bg1"/>
                </a:solidFill>
              </a:rPr>
              <a:t>USFWS found that listing the species as an Endangered Species was warranted.</a:t>
            </a:r>
          </a:p>
          <a:p>
            <a:pPr marL="285750" indent="-228600" algn="l">
              <a:lnSpc>
                <a:spcPct val="90000"/>
              </a:lnSpc>
              <a:buFont typeface="Arial" panose="020B0604020202020204" pitchFamily="34" charset="0"/>
              <a:buChar char="•"/>
            </a:pPr>
            <a:r>
              <a:rPr lang="en-US" sz="2200" dirty="0">
                <a:solidFill>
                  <a:schemeClr val="bg1"/>
                </a:solidFill>
              </a:rPr>
              <a:t>USFWS determined that the designation of critical habitat was prudent but not determinable at the time of the proposed rule to list the species. </a:t>
            </a:r>
          </a:p>
          <a:p>
            <a:pPr marL="285750" indent="-228600" algn="l">
              <a:lnSpc>
                <a:spcPct val="90000"/>
              </a:lnSpc>
              <a:buFont typeface="Arial" panose="020B0604020202020204" pitchFamily="34" charset="0"/>
              <a:buChar char="•"/>
            </a:pPr>
            <a:r>
              <a:rPr lang="en-US" sz="2200" dirty="0">
                <a:solidFill>
                  <a:schemeClr val="bg1"/>
                </a:solidFill>
              </a:rPr>
              <a:t>Critical habitat can be designated outside the geographical area occupied by the DSL at the time it is listed. </a:t>
            </a:r>
          </a:p>
        </p:txBody>
      </p:sp>
      <p:sp>
        <p:nvSpPr>
          <p:cNvPr id="7" name="TextBox 6">
            <a:extLst>
              <a:ext uri="{FF2B5EF4-FFF2-40B4-BE49-F238E27FC236}">
                <a16:creationId xmlns:a16="http://schemas.microsoft.com/office/drawing/2014/main" id="{9E47E2C8-8691-79E3-085B-1C669AEA41E8}"/>
              </a:ext>
            </a:extLst>
          </p:cNvPr>
          <p:cNvSpPr txBox="1"/>
          <p:nvPr/>
        </p:nvSpPr>
        <p:spPr>
          <a:xfrm>
            <a:off x="4920041" y="6111482"/>
            <a:ext cx="7237561" cy="523220"/>
          </a:xfrm>
          <a:prstGeom prst="rect">
            <a:avLst/>
          </a:prstGeom>
          <a:noFill/>
        </p:spPr>
        <p:txBody>
          <a:bodyPr wrap="square" rtlCol="0">
            <a:spAutoFit/>
          </a:bodyPr>
          <a:lstStyle/>
          <a:p>
            <a:r>
              <a:rPr lang="en-US" sz="1400" b="1" dirty="0"/>
              <a:t>https://www.federalregister.gov/documents/2023/07/03/2023-13859/endangered-and-threatened-wildlife-and-plants-endangered-species-status-for-the-dunes-sagebrush</a:t>
            </a:r>
          </a:p>
        </p:txBody>
      </p:sp>
    </p:spTree>
    <p:extLst>
      <p:ext uri="{BB962C8B-B14F-4D97-AF65-F5344CB8AC3E}">
        <p14:creationId xmlns:p14="http://schemas.microsoft.com/office/powerpoint/2010/main" val="403717901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3CE37-D6EE-DEEE-5A59-88C84FE2F51D}"/>
              </a:ext>
            </a:extLst>
          </p:cNvPr>
          <p:cNvSpPr>
            <a:spLocks noGrp="1"/>
          </p:cNvSpPr>
          <p:nvPr>
            <p:ph type="title"/>
          </p:nvPr>
        </p:nvSpPr>
        <p:spPr>
          <a:xfrm>
            <a:off x="8182865" y="201984"/>
            <a:ext cx="3363974" cy="1457483"/>
          </a:xfrm>
          <a:noFill/>
          <a:ln>
            <a:solidFill>
              <a:schemeClr val="bg1"/>
            </a:solidFill>
          </a:ln>
        </p:spPr>
        <p:txBody>
          <a:bodyPr vert="horz" wrap="square" lIns="182880" tIns="182880" rIns="182880" bIns="182880" rtlCol="0" anchor="ctr">
            <a:normAutofit fontScale="90000"/>
          </a:bodyPr>
          <a:lstStyle/>
          <a:p>
            <a:r>
              <a:rPr lang="en-US" sz="2800" dirty="0">
                <a:solidFill>
                  <a:schemeClr val="bg1"/>
                </a:solidFill>
              </a:rPr>
              <a:t>DSL Previous federal actions</a:t>
            </a:r>
          </a:p>
        </p:txBody>
      </p:sp>
      <p:pic>
        <p:nvPicPr>
          <p:cNvPr id="7" name="Picture 6">
            <a:extLst>
              <a:ext uri="{FF2B5EF4-FFF2-40B4-BE49-F238E27FC236}">
                <a16:creationId xmlns:a16="http://schemas.microsoft.com/office/drawing/2014/main" id="{D652EDF4-BA22-1BD9-6C4E-CB348A11F147}"/>
              </a:ext>
            </a:extLst>
          </p:cNvPr>
          <p:cNvPicPr>
            <a:picLocks noChangeAspect="1"/>
          </p:cNvPicPr>
          <p:nvPr/>
        </p:nvPicPr>
        <p:blipFill>
          <a:blip r:embed="rId3"/>
          <a:stretch>
            <a:fillRect/>
          </a:stretch>
        </p:blipFill>
        <p:spPr>
          <a:xfrm>
            <a:off x="0" y="1794561"/>
            <a:ext cx="12192000" cy="5063439"/>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7AD2C27-D73F-EC98-5CDC-F6588D3E8960}"/>
                  </a:ext>
                </a:extLst>
              </p14:cNvPr>
              <p14:cNvContentPartPr/>
              <p14:nvPr/>
            </p14:nvContentPartPr>
            <p14:xfrm>
              <a:off x="11145080" y="1950160"/>
              <a:ext cx="873000" cy="113400"/>
            </p14:xfrm>
          </p:contentPart>
        </mc:Choice>
        <mc:Fallback xmlns="">
          <p:pic>
            <p:nvPicPr>
              <p:cNvPr id="8" name="Ink 7">
                <a:extLst>
                  <a:ext uri="{FF2B5EF4-FFF2-40B4-BE49-F238E27FC236}">
                    <a16:creationId xmlns:a16="http://schemas.microsoft.com/office/drawing/2014/main" id="{97AD2C27-D73F-EC98-5CDC-F6588D3E8960}"/>
                  </a:ext>
                </a:extLst>
              </p:cNvPr>
              <p:cNvPicPr/>
              <p:nvPr/>
            </p:nvPicPr>
            <p:blipFill>
              <a:blip r:embed="rId5"/>
              <a:stretch>
                <a:fillRect/>
              </a:stretch>
            </p:blipFill>
            <p:spPr>
              <a:xfrm>
                <a:off x="11091440" y="1842160"/>
                <a:ext cx="9806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8E8E0BC-4088-25F2-F8C0-BE5E547E1C51}"/>
                  </a:ext>
                </a:extLst>
              </p14:cNvPr>
              <p14:cNvContentPartPr/>
              <p14:nvPr/>
            </p14:nvContentPartPr>
            <p14:xfrm>
              <a:off x="11206280" y="1970320"/>
              <a:ext cx="832680" cy="51840"/>
            </p14:xfrm>
          </p:contentPart>
        </mc:Choice>
        <mc:Fallback xmlns="">
          <p:pic>
            <p:nvPicPr>
              <p:cNvPr id="9" name="Ink 8">
                <a:extLst>
                  <a:ext uri="{FF2B5EF4-FFF2-40B4-BE49-F238E27FC236}">
                    <a16:creationId xmlns:a16="http://schemas.microsoft.com/office/drawing/2014/main" id="{C8E8E0BC-4088-25F2-F8C0-BE5E547E1C51}"/>
                  </a:ext>
                </a:extLst>
              </p:cNvPr>
              <p:cNvPicPr/>
              <p:nvPr/>
            </p:nvPicPr>
            <p:blipFill>
              <a:blip r:embed="rId7"/>
              <a:stretch>
                <a:fillRect/>
              </a:stretch>
            </p:blipFill>
            <p:spPr>
              <a:xfrm>
                <a:off x="11152280" y="1862680"/>
                <a:ext cx="940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A0A943D-2B9A-CECD-9E7C-C4ED7BCC7D19}"/>
                  </a:ext>
                </a:extLst>
              </p14:cNvPr>
              <p14:cNvContentPartPr/>
              <p14:nvPr/>
            </p14:nvContentPartPr>
            <p14:xfrm>
              <a:off x="9621560" y="2021800"/>
              <a:ext cx="913320" cy="62640"/>
            </p14:xfrm>
          </p:contentPart>
        </mc:Choice>
        <mc:Fallback xmlns="">
          <p:pic>
            <p:nvPicPr>
              <p:cNvPr id="10" name="Ink 9">
                <a:extLst>
                  <a:ext uri="{FF2B5EF4-FFF2-40B4-BE49-F238E27FC236}">
                    <a16:creationId xmlns:a16="http://schemas.microsoft.com/office/drawing/2014/main" id="{5A0A943D-2B9A-CECD-9E7C-C4ED7BCC7D19}"/>
                  </a:ext>
                </a:extLst>
              </p:cNvPr>
              <p:cNvPicPr/>
              <p:nvPr/>
            </p:nvPicPr>
            <p:blipFill>
              <a:blip r:embed="rId9"/>
              <a:stretch>
                <a:fillRect/>
              </a:stretch>
            </p:blipFill>
            <p:spPr>
              <a:xfrm>
                <a:off x="9567560" y="1913800"/>
                <a:ext cx="1020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245F7AA-C132-F91D-865C-975779221C7E}"/>
                  </a:ext>
                </a:extLst>
              </p14:cNvPr>
              <p14:cNvContentPartPr/>
              <p14:nvPr/>
            </p14:nvContentPartPr>
            <p14:xfrm>
              <a:off x="10332560" y="6613960"/>
              <a:ext cx="872640" cy="51120"/>
            </p14:xfrm>
          </p:contentPart>
        </mc:Choice>
        <mc:Fallback xmlns="">
          <p:pic>
            <p:nvPicPr>
              <p:cNvPr id="11" name="Ink 10">
                <a:extLst>
                  <a:ext uri="{FF2B5EF4-FFF2-40B4-BE49-F238E27FC236}">
                    <a16:creationId xmlns:a16="http://schemas.microsoft.com/office/drawing/2014/main" id="{2245F7AA-C132-F91D-865C-975779221C7E}"/>
                  </a:ext>
                </a:extLst>
              </p:cNvPr>
              <p:cNvPicPr/>
              <p:nvPr/>
            </p:nvPicPr>
            <p:blipFill>
              <a:blip r:embed="rId11"/>
              <a:stretch>
                <a:fillRect/>
              </a:stretch>
            </p:blipFill>
            <p:spPr>
              <a:xfrm>
                <a:off x="10278920" y="6505960"/>
                <a:ext cx="980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5C8BE04-7400-8451-AD08-FF576B79D30B}"/>
                  </a:ext>
                </a:extLst>
              </p14:cNvPr>
              <p14:cNvContentPartPr/>
              <p14:nvPr/>
            </p14:nvContentPartPr>
            <p14:xfrm>
              <a:off x="8676560" y="6632120"/>
              <a:ext cx="919080" cy="93960"/>
            </p14:xfrm>
          </p:contentPart>
        </mc:Choice>
        <mc:Fallback xmlns="">
          <p:pic>
            <p:nvPicPr>
              <p:cNvPr id="12" name="Ink 11">
                <a:extLst>
                  <a:ext uri="{FF2B5EF4-FFF2-40B4-BE49-F238E27FC236}">
                    <a16:creationId xmlns:a16="http://schemas.microsoft.com/office/drawing/2014/main" id="{95C8BE04-7400-8451-AD08-FF576B79D30B}"/>
                  </a:ext>
                </a:extLst>
              </p:cNvPr>
              <p:cNvPicPr/>
              <p:nvPr/>
            </p:nvPicPr>
            <p:blipFill>
              <a:blip r:embed="rId13"/>
              <a:stretch>
                <a:fillRect/>
              </a:stretch>
            </p:blipFill>
            <p:spPr>
              <a:xfrm>
                <a:off x="8622560" y="6524120"/>
                <a:ext cx="10267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9F58B9E-8595-C405-B5D3-35ACC74D4DA4}"/>
                  </a:ext>
                </a:extLst>
              </p14:cNvPr>
              <p14:cNvContentPartPr/>
              <p14:nvPr/>
            </p14:nvContentPartPr>
            <p14:xfrm>
              <a:off x="8656040" y="6768560"/>
              <a:ext cx="773640" cy="18000"/>
            </p14:xfrm>
          </p:contentPart>
        </mc:Choice>
        <mc:Fallback xmlns="">
          <p:pic>
            <p:nvPicPr>
              <p:cNvPr id="13" name="Ink 12">
                <a:extLst>
                  <a:ext uri="{FF2B5EF4-FFF2-40B4-BE49-F238E27FC236}">
                    <a16:creationId xmlns:a16="http://schemas.microsoft.com/office/drawing/2014/main" id="{F9F58B9E-8595-C405-B5D3-35ACC74D4DA4}"/>
                  </a:ext>
                </a:extLst>
              </p:cNvPr>
              <p:cNvPicPr/>
              <p:nvPr/>
            </p:nvPicPr>
            <p:blipFill>
              <a:blip r:embed="rId15"/>
              <a:stretch>
                <a:fillRect/>
              </a:stretch>
            </p:blipFill>
            <p:spPr>
              <a:xfrm>
                <a:off x="8602400" y="6660560"/>
                <a:ext cx="881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C2F213F9-B968-7484-0637-D1D2833EB239}"/>
                  </a:ext>
                </a:extLst>
              </p14:cNvPr>
              <p14:cNvContentPartPr/>
              <p14:nvPr/>
            </p14:nvContentPartPr>
            <p14:xfrm>
              <a:off x="7193000" y="6714920"/>
              <a:ext cx="895680" cy="72360"/>
            </p14:xfrm>
          </p:contentPart>
        </mc:Choice>
        <mc:Fallback xmlns="">
          <p:pic>
            <p:nvPicPr>
              <p:cNvPr id="14" name="Ink 13">
                <a:extLst>
                  <a:ext uri="{FF2B5EF4-FFF2-40B4-BE49-F238E27FC236}">
                    <a16:creationId xmlns:a16="http://schemas.microsoft.com/office/drawing/2014/main" id="{C2F213F9-B968-7484-0637-D1D2833EB239}"/>
                  </a:ext>
                </a:extLst>
              </p:cNvPr>
              <p:cNvPicPr/>
              <p:nvPr/>
            </p:nvPicPr>
            <p:blipFill>
              <a:blip r:embed="rId17"/>
              <a:stretch>
                <a:fillRect/>
              </a:stretch>
            </p:blipFill>
            <p:spPr>
              <a:xfrm>
                <a:off x="7139360" y="6606920"/>
                <a:ext cx="1003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329B8E44-BD18-359A-6206-A3E2A5086680}"/>
                  </a:ext>
                </a:extLst>
              </p14:cNvPr>
              <p14:cNvContentPartPr/>
              <p14:nvPr/>
            </p14:nvContentPartPr>
            <p14:xfrm>
              <a:off x="9662240" y="1960760"/>
              <a:ext cx="822600" cy="51840"/>
            </p14:xfrm>
          </p:contentPart>
        </mc:Choice>
        <mc:Fallback xmlns="">
          <p:pic>
            <p:nvPicPr>
              <p:cNvPr id="15" name="Ink 14">
                <a:extLst>
                  <a:ext uri="{FF2B5EF4-FFF2-40B4-BE49-F238E27FC236}">
                    <a16:creationId xmlns:a16="http://schemas.microsoft.com/office/drawing/2014/main" id="{329B8E44-BD18-359A-6206-A3E2A5086680}"/>
                  </a:ext>
                </a:extLst>
              </p:cNvPr>
              <p:cNvPicPr/>
              <p:nvPr/>
            </p:nvPicPr>
            <p:blipFill>
              <a:blip r:embed="rId19"/>
              <a:stretch>
                <a:fillRect/>
              </a:stretch>
            </p:blipFill>
            <p:spPr>
              <a:xfrm>
                <a:off x="9608240" y="1853120"/>
                <a:ext cx="930240" cy="267480"/>
              </a:xfrm>
              <a:prstGeom prst="rect">
                <a:avLst/>
              </a:prstGeom>
            </p:spPr>
          </p:pic>
        </mc:Fallback>
      </mc:AlternateContent>
    </p:spTree>
    <p:extLst>
      <p:ext uri="{BB962C8B-B14F-4D97-AF65-F5344CB8AC3E}">
        <p14:creationId xmlns:p14="http://schemas.microsoft.com/office/powerpoint/2010/main" val="866486295"/>
      </p:ext>
    </p:extLst>
  </p:cSld>
  <p:clrMapOvr>
    <a:masterClrMapping/>
  </p:clrMapOvr>
  <p:transition spd="med">
    <p:pull/>
  </p:transition>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6417CAF7F808449C181985937073E2" ma:contentTypeVersion="16" ma:contentTypeDescription="Create a new document." ma:contentTypeScope="" ma:versionID="334a217ac880acd5c5062cbc2e9d7332">
  <xsd:schema xmlns:xsd="http://www.w3.org/2001/XMLSchema" xmlns:xs="http://www.w3.org/2001/XMLSchema" xmlns:p="http://schemas.microsoft.com/office/2006/metadata/properties" xmlns:ns2="4b032a75-dc29-45a0-983e-426963809f1f" xmlns:ns3="a8a0a4f8-bbeb-4f0c-9a3e-3336d7aedc10" targetNamespace="http://schemas.microsoft.com/office/2006/metadata/properties" ma:root="true" ma:fieldsID="95b636fd712aa86a8d45f2e8609e8e9a" ns2:_="" ns3:_="">
    <xsd:import namespace="4b032a75-dc29-45a0-983e-426963809f1f"/>
    <xsd:import namespace="a8a0a4f8-bbeb-4f0c-9a3e-3336d7aedc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32a75-dc29-45a0-983e-426963809f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4b51a57-7764-4cd6-af13-bfb38dcab1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a0a4f8-bbeb-4f0c-9a3e-3336d7aedc1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06b9fde-45f0-49e0-bf3d-6846d5eeaa60}" ma:internalName="TaxCatchAll" ma:showField="CatchAllData" ma:web="a8a0a4f8-bbeb-4f0c-9a3e-3336d7aed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6EDC02-50B8-4772-91D6-B192958F7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32a75-dc29-45a0-983e-426963809f1f"/>
    <ds:schemaRef ds:uri="a8a0a4f8-bbeb-4f0c-9a3e-3336d7aed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845859-E4EF-4D04-9333-F5CC13C16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1174</TotalTime>
  <Words>4990</Words>
  <Application>Microsoft Office PowerPoint</Application>
  <PresentationFormat>Widescreen</PresentationFormat>
  <Paragraphs>215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Söhne</vt:lpstr>
      <vt:lpstr>Wingdings</vt:lpstr>
      <vt:lpstr>Parcel</vt:lpstr>
      <vt:lpstr>PowerPoint Presentation</vt:lpstr>
      <vt:lpstr>Agenda</vt:lpstr>
      <vt:lpstr>Laws and regulations - Endangered species act (ESA) - </vt:lpstr>
      <vt:lpstr>ESA Listing Process</vt:lpstr>
      <vt:lpstr>Candidate species</vt:lpstr>
      <vt:lpstr>Candidate conservation agreement with assurances (CCAA) </vt:lpstr>
      <vt:lpstr>DSL BACKGROUND</vt:lpstr>
      <vt:lpstr>Proposed rule to list the DSL</vt:lpstr>
      <vt:lpstr>DSL Previous federal actions</vt:lpstr>
      <vt:lpstr>2023 DSL Proposal to list timeline</vt:lpstr>
      <vt:lpstr>- upcoming –  2024 deadlines DSL Proposal to list</vt:lpstr>
      <vt:lpstr>Texas conservation plan  background</vt:lpstr>
      <vt:lpstr>American conservation foundation, inc.</vt:lpstr>
      <vt:lpstr>Enrollment in the tcp</vt:lpstr>
      <vt:lpstr>TCP Enrollment process</vt:lpstr>
      <vt:lpstr>DSL Maps/models</vt:lpstr>
      <vt:lpstr>DSL Maps/models cont. </vt:lpstr>
      <vt:lpstr>Certificate of inclusion  (ci)</vt:lpstr>
      <vt:lpstr>- upcoming –  2024 deadlines DSL Proposal to list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145</cp:revision>
  <cp:lastPrinted>2024-04-15T17:08:28Z</cp:lastPrinted>
  <dcterms:created xsi:type="dcterms:W3CDTF">2024-04-01T18:59:34Z</dcterms:created>
  <dcterms:modified xsi:type="dcterms:W3CDTF">2024-04-15T18:57:42Z</dcterms:modified>
</cp:coreProperties>
</file>